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1"/>
  </p:notesMasterIdLst>
  <p:sldIdLst>
    <p:sldId id="571" r:id="rId2"/>
    <p:sldId id="434" r:id="rId3"/>
    <p:sldId id="440" r:id="rId4"/>
    <p:sldId id="256" r:id="rId5"/>
    <p:sldId id="339" r:id="rId6"/>
    <p:sldId id="259" r:id="rId7"/>
    <p:sldId id="539" r:id="rId8"/>
    <p:sldId id="287" r:id="rId9"/>
    <p:sldId id="364" r:id="rId10"/>
    <p:sldId id="535" r:id="rId11"/>
    <p:sldId id="304" r:id="rId12"/>
    <p:sldId id="536" r:id="rId13"/>
    <p:sldId id="541" r:id="rId14"/>
    <p:sldId id="382" r:id="rId15"/>
    <p:sldId id="308" r:id="rId16"/>
    <p:sldId id="306" r:id="rId17"/>
    <p:sldId id="403" r:id="rId18"/>
    <p:sldId id="404" r:id="rId19"/>
    <p:sldId id="487" r:id="rId20"/>
    <p:sldId id="563" r:id="rId21"/>
    <p:sldId id="564" r:id="rId22"/>
    <p:sldId id="565" r:id="rId23"/>
    <p:sldId id="566" r:id="rId24"/>
    <p:sldId id="567" r:id="rId25"/>
    <p:sldId id="568" r:id="rId26"/>
    <p:sldId id="569" r:id="rId27"/>
    <p:sldId id="570" r:id="rId28"/>
    <p:sldId id="316" r:id="rId29"/>
    <p:sldId id="442"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Impact" panose="020B0806030902050204" pitchFamily="34" charset="0"/>
      <p:regular r:id="rId36"/>
    </p:embeddedFont>
    <p:embeddedFont>
      <p:font typeface="等线" panose="02010600030101010101" pitchFamily="2" charset="-122"/>
      <p:regular r:id="rId37"/>
      <p:bold r:id="rId38"/>
    </p:embeddedFont>
    <p:embeddedFont>
      <p:font typeface="微软雅黑" panose="020B0503020204020204" pitchFamily="34" charset="-122"/>
      <p:regular r:id="rId39"/>
      <p:bold r:id="rId40"/>
    </p:embeddedFont>
    <p:embeddedFont>
      <p:font typeface="黑体" panose="02010609060101010101" pitchFamily="49" charset="-122"/>
      <p:regular r:id="rId41"/>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6">
          <p15:clr>
            <a:srgbClr val="A4A3A4"/>
          </p15:clr>
        </p15:guide>
        <p15:guide id="2" pos="28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4C7"/>
    <a:srgbClr val="C4DEBB"/>
    <a:srgbClr val="1A6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5"/>
    <p:restoredTop sz="94580"/>
  </p:normalViewPr>
  <p:slideViewPr>
    <p:cSldViewPr snapToGrid="0" snapToObjects="1">
      <p:cViewPr varScale="1">
        <p:scale>
          <a:sx n="98" d="100"/>
          <a:sy n="98" d="100"/>
        </p:scale>
        <p:origin x="570" y="84"/>
      </p:cViewPr>
      <p:guideLst>
        <p:guide orient="horz" pos="1616"/>
        <p:guide pos="2884"/>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945137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3189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2032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20</a:t>
            </a:fld>
            <a:endParaRPr lang="zh-CN" altLang="en-US"/>
          </a:p>
        </p:txBody>
      </p:sp>
    </p:spTree>
    <p:extLst>
      <p:ext uri="{BB962C8B-B14F-4D97-AF65-F5344CB8AC3E}">
        <p14:creationId xmlns:p14="http://schemas.microsoft.com/office/powerpoint/2010/main" val="49729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21</a:t>
            </a:fld>
            <a:endParaRPr lang="zh-CN" altLang="en-US"/>
          </a:p>
        </p:txBody>
      </p:sp>
    </p:spTree>
    <p:extLst>
      <p:ext uri="{BB962C8B-B14F-4D97-AF65-F5344CB8AC3E}">
        <p14:creationId xmlns:p14="http://schemas.microsoft.com/office/powerpoint/2010/main" val="75375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画圈的都是台账范畴</a:t>
            </a:r>
          </a:p>
        </p:txBody>
      </p:sp>
    </p:spTree>
    <p:extLst>
      <p:ext uri="{BB962C8B-B14F-4D97-AF65-F5344CB8AC3E}">
        <p14:creationId xmlns:p14="http://schemas.microsoft.com/office/powerpoint/2010/main" val="142235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表述要直接</a:t>
            </a:r>
          </a:p>
        </p:txBody>
      </p:sp>
    </p:spTree>
    <p:extLst>
      <p:ext uri="{BB962C8B-B14F-4D97-AF65-F5344CB8AC3E}">
        <p14:creationId xmlns:p14="http://schemas.microsoft.com/office/powerpoint/2010/main" val="270917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6996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26</a:t>
            </a:fld>
            <a:endParaRPr lang="zh-CN" altLang="en-US"/>
          </a:p>
        </p:txBody>
      </p:sp>
    </p:spTree>
    <p:extLst>
      <p:ext uri="{BB962C8B-B14F-4D97-AF65-F5344CB8AC3E}">
        <p14:creationId xmlns:p14="http://schemas.microsoft.com/office/powerpoint/2010/main" val="160438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205979"/>
            <a:ext cx="6019800" cy="4388644"/>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kumimoji="1"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1500" b="1"/>
            </a:lvl1pPr>
          </a:lstStyle>
          <a:p>
            <a:r>
              <a:rPr kumimoji="1"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kumimoji="1" lang="zh-CN" altLang="en-US"/>
              <a:t>单击此处编辑母版标题样式</a:t>
            </a:r>
          </a:p>
        </p:txBody>
      </p:sp>
      <p:sp>
        <p:nvSpPr>
          <p:cNvPr id="3" name="图片占位符 2"/>
          <p:cNvSpPr>
            <a:spLocks noGrp="1"/>
          </p:cNvSpPr>
          <p:nvPr>
            <p:ph type="pic" idx="1" hasCustomPrompt="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kumimoji="1" lang="zh-CN" altLang="en-US"/>
              <a:t>将图片拖动到占位符，或单击添加图标</a:t>
            </a:r>
          </a:p>
        </p:txBody>
      </p:sp>
      <p:sp>
        <p:nvSpPr>
          <p:cNvPr id="4" name="文本占位符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C84960F6-FB74-3945-BC8D-D91338C8734E}" type="datetimeFigureOut">
              <a:rPr kumimoji="1" lang="zh-CN" altLang="en-US" smtClean="0"/>
              <a:t>2021/12/30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28AF5AF-9319-5041-B730-1E10BB03A1B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84960F6-FB74-3945-BC8D-D91338C8734E}" type="datetimeFigureOut">
              <a:rPr kumimoji="1" lang="zh-CN" altLang="en-US" smtClean="0"/>
              <a:t>2021/12/30</a:t>
            </a:fld>
            <a:endParaRPr kumimoji="1"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dirty="0"/>
          </a:p>
        </p:txBody>
      </p:sp>
      <p:sp>
        <p:nvSpPr>
          <p:cNvPr id="6" name="幻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8AF5AF-9319-5041-B730-1E10BB03A1B5}" type="slidenum">
              <a:rPr kumimoji="1" lang="zh-CN" altLang="en-US" smtClean="0"/>
              <a:t>‹#›</a:t>
            </a:fld>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panose="020B0604020202020204"/>
        <a:buChar char="•"/>
        <a:defRPr sz="2400" kern="1200">
          <a:solidFill>
            <a:schemeClr val="tx1"/>
          </a:solidFill>
          <a:latin typeface="+mn-lt"/>
          <a:ea typeface="+mn-ea"/>
          <a:cs typeface="+mn-cs"/>
        </a:defRPr>
      </a:lvl1pPr>
      <a:lvl2pPr marL="557530" indent="-214630" algn="l" defTabSz="342900" rtl="0" eaLnBrk="1" latinLnBrk="0" hangingPunct="1">
        <a:spcBef>
          <a:spcPct val="20000"/>
        </a:spcBef>
        <a:buFont typeface="Arial" panose="020B0604020202020204"/>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panose="020B0604020202020204"/>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panose="020B0604020202020204"/>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panose="020B0604020202020204"/>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panose="020B0604020202020204"/>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panose="020B0604020202020204"/>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panose="020B0604020202020204"/>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panose="020B0604020202020204"/>
        <a:buChar char="•"/>
        <a:defRPr sz="1500" kern="1200">
          <a:solidFill>
            <a:schemeClr val="tx1"/>
          </a:solidFill>
          <a:latin typeface="+mn-lt"/>
          <a:ea typeface="+mn-ea"/>
          <a:cs typeface="+mn-cs"/>
        </a:defRPr>
      </a:lvl9pPr>
    </p:bodyStyle>
    <p:otherStyle>
      <a:defPPr>
        <a:defRPr lang="zh-CN"/>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D:\03品牌管理\zxt-集团PPT\集团新改的PPT\20161202图片\1202底图pho-02.jpg1202底图pho-02">
            <a:extLst>
              <a:ext uri="{FF2B5EF4-FFF2-40B4-BE49-F238E27FC236}">
                <a16:creationId xmlns="" xmlns:a16="http://schemas.microsoft.com/office/drawing/2014/main" id="{EC637736-282D-413A-9746-E1BABCA2F8A7}"/>
              </a:ext>
            </a:extLst>
          </p:cNvPr>
          <p:cNvPicPr/>
          <p:nvPr/>
        </p:nvPicPr>
        <p:blipFill>
          <a:blip r:embed="rId2" cstate="email">
            <a:extLst>
              <a:ext uri="{28A0092B-C50C-407E-A947-70E740481C1C}">
                <a14:useLocalDpi xmlns:a14="http://schemas.microsoft.com/office/drawing/2010/main"/>
              </a:ext>
            </a:extLst>
          </a:blip>
          <a:srcRect/>
          <a:stretch>
            <a:fillRect/>
          </a:stretch>
        </p:blipFill>
        <p:spPr>
          <a:xfrm>
            <a:off x="5715" y="-21264"/>
            <a:ext cx="9133205" cy="5158740"/>
          </a:xfrm>
          <a:prstGeom prst="rect">
            <a:avLst/>
          </a:prstGeom>
        </p:spPr>
      </p:pic>
      <p:sp>
        <p:nvSpPr>
          <p:cNvPr id="5" name="副标题 4">
            <a:extLst>
              <a:ext uri="{FF2B5EF4-FFF2-40B4-BE49-F238E27FC236}">
                <a16:creationId xmlns="" xmlns:a16="http://schemas.microsoft.com/office/drawing/2014/main" id="{607111BB-B240-4550-B532-38F8D5BCC798}"/>
              </a:ext>
            </a:extLst>
          </p:cNvPr>
          <p:cNvSpPr>
            <a:spLocks noGrp="1"/>
          </p:cNvSpPr>
          <p:nvPr>
            <p:ph type="subTitle" idx="1"/>
          </p:nvPr>
        </p:nvSpPr>
        <p:spPr>
          <a:xfrm>
            <a:off x="1129419" y="1257299"/>
            <a:ext cx="6885160" cy="763191"/>
          </a:xfrm>
        </p:spPr>
        <p:txBody>
          <a:bodyPr>
            <a:normAutofit fontScale="85000" lnSpcReduction="10000"/>
          </a:bodyPr>
          <a:lstStyle/>
          <a:p>
            <a:pPr algn="just" fontAlgn="auto">
              <a:lnSpc>
                <a:spcPct val="150000"/>
              </a:lnSpc>
              <a:defRPr/>
            </a:pPr>
            <a:r>
              <a:rPr lang="en-US" altLang="zh-CN" sz="3200" b="1">
                <a:solidFill>
                  <a:srgbClr val="FFC000"/>
                </a:solidFill>
                <a:latin typeface="微软雅黑" panose="020B0503020204020204" charset="-122"/>
                <a:ea typeface="微软雅黑" panose="020B0503020204020204" charset="-122"/>
                <a:cs typeface="微软雅黑" panose="020B0503020204020204" charset="-122"/>
              </a:rPr>
              <a:t>《</a:t>
            </a:r>
            <a:r>
              <a:rPr lang="zh-CN" altLang="en-US" sz="3200" b="1">
                <a:solidFill>
                  <a:srgbClr val="FFC000"/>
                </a:solidFill>
                <a:latin typeface="微软雅黑" panose="020B0503020204020204" charset="-122"/>
                <a:ea typeface="微软雅黑" panose="020B0503020204020204" charset="-122"/>
                <a:cs typeface="微软雅黑" panose="020B0503020204020204" charset="-122"/>
              </a:rPr>
              <a:t>电子税务局操作及高频问题</a:t>
            </a:r>
            <a:r>
              <a:rPr lang="en-US" altLang="zh-CN" sz="3200" b="1">
                <a:solidFill>
                  <a:srgbClr val="FFC000"/>
                </a:solidFill>
                <a:latin typeface="微软雅黑" panose="020B0503020204020204" charset="-122"/>
                <a:ea typeface="微软雅黑" panose="020B0503020204020204" charset="-122"/>
                <a:cs typeface="微软雅黑" panose="020B0503020204020204" charset="-122"/>
              </a:rPr>
              <a:t>》</a:t>
            </a:r>
            <a:r>
              <a:rPr lang="en-US" altLang="zh-CN" sz="2800" b="1">
                <a:solidFill>
                  <a:srgbClr val="FFC000"/>
                </a:solidFill>
                <a:latin typeface="微软雅黑" panose="020B0503020204020204" charset="-122"/>
                <a:ea typeface="微软雅黑" panose="020B0503020204020204" charset="-122"/>
                <a:cs typeface="微软雅黑" panose="020B0503020204020204" charset="-122"/>
              </a:rPr>
              <a:t> -211229</a:t>
            </a:r>
            <a:r>
              <a:rPr lang="zh-CN" altLang="en-US" sz="2800" b="1">
                <a:solidFill>
                  <a:srgbClr val="FFC000"/>
                </a:solidFill>
                <a:latin typeface="微软雅黑" panose="020B0503020204020204" charset="-122"/>
                <a:ea typeface="微软雅黑" panose="020B0503020204020204" charset="-122"/>
                <a:cs typeface="微软雅黑" panose="020B0503020204020204" charset="-122"/>
              </a:rPr>
              <a:t>期</a:t>
            </a:r>
            <a:endParaRPr lang="zh-CN" altLang="en-US" sz="2800" b="1" spc="-113">
              <a:solidFill>
                <a:srgbClr val="FFC000"/>
              </a:solidFill>
              <a:latin typeface="微软雅黑" panose="020B0503020204020204" charset="-122"/>
              <a:ea typeface="微软雅黑" panose="020B0503020204020204" charset="-122"/>
              <a:cs typeface="微软雅黑" panose="020B0503020204020204" charset="-122"/>
            </a:endParaRPr>
          </a:p>
        </p:txBody>
      </p:sp>
      <p:sp>
        <p:nvSpPr>
          <p:cNvPr id="6" name="日期占位符 1">
            <a:extLst>
              <a:ext uri="{FF2B5EF4-FFF2-40B4-BE49-F238E27FC236}">
                <a16:creationId xmlns="" xmlns:a16="http://schemas.microsoft.com/office/drawing/2014/main" id="{430223CF-DB9E-4D0A-9A0F-D0C88F9B78CA}"/>
              </a:ext>
            </a:extLst>
          </p:cNvPr>
          <p:cNvSpPr txBox="1"/>
          <p:nvPr/>
        </p:nvSpPr>
        <p:spPr>
          <a:xfrm>
            <a:off x="127000" y="4869657"/>
            <a:ext cx="2133600" cy="273844"/>
          </a:xfrm>
          <a:prstGeom prst="rect">
            <a:avLst/>
          </a:prstGeom>
        </p:spPr>
        <p:txBody>
          <a:bodyPr/>
          <a:lstStyle>
            <a:defPPr>
              <a:defRPr lang="zh-CN"/>
            </a:defPPr>
            <a:lvl1pPr marL="0" algn="l" defTabSz="457200" rtl="0" eaLnBrk="1" latinLnBrk="0" hangingPunct="1">
              <a:defRPr sz="1400" kern="1200">
                <a:solidFill>
                  <a:schemeClr val="bg1"/>
                </a:solidFill>
                <a:latin typeface="微软雅黑" panose="020B0503020204020204" charset="-122"/>
                <a:ea typeface="微软雅黑" panose="020B050302020402020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zh-CN" altLang="en-US" sz="1400">
                <a:solidFill>
                  <a:prstClr val="white"/>
                </a:solidFill>
              </a:rPr>
              <a:t>热线：</a:t>
            </a:r>
            <a:r>
              <a:rPr kumimoji="1" lang="en-US" altLang="zh-CN" sz="1400">
                <a:solidFill>
                  <a:prstClr val="white"/>
                </a:solidFill>
              </a:rPr>
              <a:t>010-62965988</a:t>
            </a:r>
            <a:endParaRPr kumimoji="1" lang="zh-CN" altLang="en-US" sz="1400">
              <a:solidFill>
                <a:prstClr val="white"/>
              </a:solidFill>
            </a:endParaRPr>
          </a:p>
        </p:txBody>
      </p:sp>
      <p:sp>
        <p:nvSpPr>
          <p:cNvPr id="7" name="页脚占位符 2">
            <a:extLst>
              <a:ext uri="{FF2B5EF4-FFF2-40B4-BE49-F238E27FC236}">
                <a16:creationId xmlns="" xmlns:a16="http://schemas.microsoft.com/office/drawing/2014/main" id="{A33DCB73-2B10-416F-837F-BF3954A7E0E3}"/>
              </a:ext>
            </a:extLst>
          </p:cNvPr>
          <p:cNvSpPr txBox="1"/>
          <p:nvPr/>
        </p:nvSpPr>
        <p:spPr>
          <a:xfrm>
            <a:off x="5334000" y="4859736"/>
            <a:ext cx="2895600" cy="273844"/>
          </a:xfrm>
          <a:prstGeom prst="rect">
            <a:avLst/>
          </a:prstGeom>
        </p:spPr>
        <p:txBody>
          <a:bodyPr/>
          <a:lstStyle>
            <a:defPPr>
              <a:defRPr lang="zh-CN"/>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zh-CN" altLang="en-US">
                <a:solidFill>
                  <a:prstClr val="white"/>
                </a:solidFill>
                <a:latin typeface="微软雅黑" panose="020B0503020204020204" charset="-122"/>
                <a:ea typeface="微软雅黑" panose="020B0503020204020204" charset="-122"/>
              </a:rPr>
              <a:t>网址：</a:t>
            </a:r>
            <a:r>
              <a:rPr kumimoji="1" lang="en-US" altLang="zh-CN">
                <a:solidFill>
                  <a:prstClr val="white"/>
                </a:solidFill>
                <a:latin typeface="微软雅黑" panose="020B0503020204020204" charset="-122"/>
                <a:ea typeface="微软雅黑" panose="020B0503020204020204" charset="-122"/>
              </a:rPr>
              <a:t>www.</a:t>
            </a:r>
            <a:r>
              <a:rPr kumimoji="1" lang="en-US" altLang="zh-CN" sz="1400">
                <a:solidFill>
                  <a:prstClr val="white"/>
                </a:solidFill>
                <a:latin typeface="微软雅黑" panose="020B0503020204020204" charset="-122"/>
                <a:ea typeface="微软雅黑" panose="020B0503020204020204" charset="-122"/>
              </a:rPr>
              <a:t>62212366</a:t>
            </a:r>
            <a:r>
              <a:rPr kumimoji="1" lang="en-US" altLang="zh-CN">
                <a:solidFill>
                  <a:prstClr val="white"/>
                </a:solidFill>
                <a:latin typeface="微软雅黑" panose="020B0503020204020204" charset="-122"/>
                <a:ea typeface="微软雅黑" panose="020B0503020204020204" charset="-122"/>
              </a:rPr>
              <a:t>.com</a:t>
            </a:r>
            <a:endParaRPr kumimoji="1" lang="zh-CN" altLang="en-US">
              <a:solidFill>
                <a:prstClr val="white"/>
              </a:solidFill>
              <a:latin typeface="微软雅黑" panose="020B0503020204020204" charset="-122"/>
              <a:ea typeface="微软雅黑" panose="020B0503020204020204" charset="-122"/>
            </a:endParaRPr>
          </a:p>
        </p:txBody>
      </p:sp>
      <p:grpSp>
        <p:nvGrpSpPr>
          <p:cNvPr id="8" name="组合 7">
            <a:extLst>
              <a:ext uri="{FF2B5EF4-FFF2-40B4-BE49-F238E27FC236}">
                <a16:creationId xmlns="" xmlns:a16="http://schemas.microsoft.com/office/drawing/2014/main" id="{2790DA19-C267-4875-842C-D508FD73ECAE}"/>
              </a:ext>
            </a:extLst>
          </p:cNvPr>
          <p:cNvGrpSpPr/>
          <p:nvPr/>
        </p:nvGrpSpPr>
        <p:grpSpPr>
          <a:xfrm>
            <a:off x="5716" y="41910"/>
            <a:ext cx="9175925" cy="417195"/>
            <a:chOff x="5716" y="41910"/>
            <a:chExt cx="9175925" cy="417195"/>
          </a:xfrm>
        </p:grpSpPr>
        <p:grpSp>
          <p:nvGrpSpPr>
            <p:cNvPr id="9" name="组合 8">
              <a:extLst>
                <a:ext uri="{FF2B5EF4-FFF2-40B4-BE49-F238E27FC236}">
                  <a16:creationId xmlns="" xmlns:a16="http://schemas.microsoft.com/office/drawing/2014/main" id="{C6FD2DC0-4F7C-4646-95BB-61FA1C29D6B8}"/>
                </a:ext>
              </a:extLst>
            </p:cNvPr>
            <p:cNvGrpSpPr/>
            <p:nvPr/>
          </p:nvGrpSpPr>
          <p:grpSpPr>
            <a:xfrm>
              <a:off x="5716" y="41910"/>
              <a:ext cx="1833133" cy="417195"/>
              <a:chOff x="5716" y="41910"/>
              <a:chExt cx="1833133" cy="417195"/>
            </a:xfrm>
          </p:grpSpPr>
          <p:pic>
            <p:nvPicPr>
              <p:cNvPr id="11" name="图片 10" descr="20170719中兴通集LOGO-白色">
                <a:extLst>
                  <a:ext uri="{FF2B5EF4-FFF2-40B4-BE49-F238E27FC236}">
                    <a16:creationId xmlns="" xmlns:a16="http://schemas.microsoft.com/office/drawing/2014/main" id="{EA18C67F-22B8-4073-A59F-731439795E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5716" y="41910"/>
                <a:ext cx="416316" cy="417195"/>
              </a:xfrm>
              <a:prstGeom prst="rect">
                <a:avLst/>
              </a:prstGeom>
            </p:spPr>
          </p:pic>
          <p:sp>
            <p:nvSpPr>
              <p:cNvPr id="12" name="文本框 11">
                <a:extLst>
                  <a:ext uri="{FF2B5EF4-FFF2-40B4-BE49-F238E27FC236}">
                    <a16:creationId xmlns="" xmlns:a16="http://schemas.microsoft.com/office/drawing/2014/main" id="{4EF8803E-9B6B-40E5-83F8-2673754B6D79}"/>
                  </a:ext>
                </a:extLst>
              </p:cNvPr>
              <p:cNvSpPr txBox="1"/>
              <p:nvPr/>
            </p:nvSpPr>
            <p:spPr>
              <a:xfrm>
                <a:off x="321549" y="65841"/>
                <a:ext cx="1517300" cy="369332"/>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中兴通简税</a:t>
                </a:r>
              </a:p>
            </p:txBody>
          </p:sp>
        </p:grpSp>
        <p:sp>
          <p:nvSpPr>
            <p:cNvPr id="10" name="文本框 9">
              <a:extLst>
                <a:ext uri="{FF2B5EF4-FFF2-40B4-BE49-F238E27FC236}">
                  <a16:creationId xmlns="" xmlns:a16="http://schemas.microsoft.com/office/drawing/2014/main" id="{D5D2BA9C-05A6-424F-937B-B6F25C7F720F}"/>
                </a:ext>
              </a:extLst>
            </p:cNvPr>
            <p:cNvSpPr txBox="1"/>
            <p:nvPr/>
          </p:nvSpPr>
          <p:spPr>
            <a:xfrm>
              <a:off x="6993653" y="41910"/>
              <a:ext cx="2187988" cy="338554"/>
            </a:xfrm>
            <a:prstGeom prst="rect">
              <a:avLst/>
            </a:prstGeom>
            <a:noFill/>
          </p:spPr>
          <p:txBody>
            <a:bodyPr wrap="square" rtlCol="0">
              <a:spAutoFit/>
            </a:bodyPr>
            <a:lstStyle/>
            <a:p>
              <a:pPr algn="dist"/>
              <a:r>
                <a:rPr lang="zh-CN" altLang="en-US" sz="1600" b="1">
                  <a:solidFill>
                    <a:schemeClr val="bg1"/>
                  </a:solidFill>
                  <a:latin typeface="微软雅黑" panose="020B0503020204020204" charset="-122"/>
                  <a:ea typeface="微软雅黑" panose="020B0503020204020204" charset="-122"/>
                </a:rPr>
                <a:t>人文税务</a:t>
              </a:r>
              <a:r>
                <a:rPr lang="en-US" altLang="zh-CN" sz="1600" b="1">
                  <a:solidFill>
                    <a:schemeClr val="bg1"/>
                  </a:solidFill>
                  <a:latin typeface="微软雅黑" panose="020B0503020204020204" charset="-122"/>
                  <a:ea typeface="微软雅黑" panose="020B0503020204020204" charset="-122"/>
                </a:rPr>
                <a:t>·</a:t>
              </a:r>
              <a:r>
                <a:rPr lang="zh-CN" altLang="en-US" sz="1600" b="1">
                  <a:solidFill>
                    <a:schemeClr val="bg1"/>
                  </a:solidFill>
                  <a:latin typeface="微软雅黑" panose="020B0503020204020204" charset="-122"/>
                  <a:ea typeface="微软雅黑" panose="020B0503020204020204" charset="-122"/>
                </a:rPr>
                <a:t>陪伴成长</a:t>
              </a:r>
            </a:p>
          </p:txBody>
        </p:sp>
      </p:grpSp>
      <p:sp>
        <p:nvSpPr>
          <p:cNvPr id="15" name="文本框 14">
            <a:extLst>
              <a:ext uri="{FF2B5EF4-FFF2-40B4-BE49-F238E27FC236}">
                <a16:creationId xmlns="" xmlns:a16="http://schemas.microsoft.com/office/drawing/2014/main" id="{8BAD2C05-BA29-414F-8699-53CCF97FBE15}"/>
              </a:ext>
            </a:extLst>
          </p:cNvPr>
          <p:cNvSpPr txBox="1"/>
          <p:nvPr/>
        </p:nvSpPr>
        <p:spPr>
          <a:xfrm>
            <a:off x="2023450" y="2101536"/>
            <a:ext cx="4608214" cy="923330"/>
          </a:xfrm>
          <a:prstGeom prst="rect">
            <a:avLst/>
          </a:prstGeom>
          <a:noFill/>
        </p:spPr>
        <p:txBody>
          <a:bodyPr wrap="square">
            <a:spAutoFit/>
          </a:bodyPr>
          <a:lstStyle/>
          <a:p>
            <a:pPr algn="ctr"/>
            <a:r>
              <a:rPr lang="zh-CN" altLang="en-US" sz="5400" b="1">
                <a:solidFill>
                  <a:schemeClr val="bg1"/>
                </a:solidFill>
                <a:latin typeface="微软雅黑" panose="020B0503020204020204" charset="-122"/>
                <a:ea typeface="微软雅黑" panose="020B0503020204020204" charset="-122"/>
              </a:rPr>
              <a:t>直播马上开始</a:t>
            </a:r>
            <a:endParaRPr lang="zh-CN" altLang="en-US" sz="5400"/>
          </a:p>
        </p:txBody>
      </p:sp>
    </p:spTree>
    <p:extLst>
      <p:ext uri="{BB962C8B-B14F-4D97-AF65-F5344CB8AC3E}">
        <p14:creationId xmlns:p14="http://schemas.microsoft.com/office/powerpoint/2010/main" val="1707179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46075" y="570230"/>
            <a:ext cx="8636635" cy="434975"/>
          </a:xfrm>
          <a:gradFill>
            <a:gsLst>
              <a:gs pos="0">
                <a:schemeClr val="accent5">
                  <a:tint val="50000"/>
                  <a:satMod val="300000"/>
                </a:schemeClr>
              </a:gs>
              <a:gs pos="35000">
                <a:schemeClr val="accent5">
                  <a:tint val="37000"/>
                  <a:satMod val="300000"/>
                </a:schemeClr>
              </a:gs>
              <a:gs pos="100000">
                <a:schemeClr val="accent5">
                  <a:tint val="15000"/>
                  <a:satMod val="350000"/>
                </a:schemeClr>
              </a:gs>
              <a:gs pos="100000">
                <a:srgbClr val="F9F8CA"/>
              </a:gs>
              <a:gs pos="6000">
                <a:srgbClr val="4EAADD"/>
              </a:gs>
            </a:gsLst>
            <a:lin scaled="1"/>
          </a:gradFill>
        </p:spPr>
        <p:style>
          <a:lnRef idx="1">
            <a:schemeClr val="accent5"/>
          </a:lnRef>
          <a:fillRef idx="2">
            <a:schemeClr val="accent5"/>
          </a:fillRef>
          <a:effectRef idx="1">
            <a:schemeClr val="accent5"/>
          </a:effectRef>
          <a:fontRef idx="minor">
            <a:schemeClr val="dk1"/>
          </a:fontRef>
        </p:style>
        <p:txBody>
          <a:bodyPr>
            <a:noAutofit/>
          </a:bodyPr>
          <a:lstStyle/>
          <a:p>
            <a:pPr fontAlgn="auto">
              <a:lnSpc>
                <a:spcPct val="150000"/>
              </a:lnSpc>
              <a:spcBef>
                <a:spcPts val="0"/>
              </a:spcBef>
            </a:pPr>
            <a:r>
              <a:rPr lang="zh-CN" sz="1400" b="1">
                <a:latin typeface="微软雅黑" panose="020B0503020204020204" charset="-122"/>
                <a:ea typeface="微软雅黑" panose="020B0503020204020204" charset="-122"/>
                <a:cs typeface="微软雅黑" panose="020B0503020204020204" charset="-122"/>
                <a:sym typeface="+mn-ea"/>
              </a:rPr>
              <a:t>业务办理流程：</a:t>
            </a:r>
            <a:r>
              <a:rPr lang="zh-CN" altLang="en-US" sz="1200">
                <a:latin typeface="微软雅黑" panose="020B0503020204020204" charset="-122"/>
                <a:ea typeface="微软雅黑" panose="020B0503020204020204" charset="-122"/>
                <a:cs typeface="微软雅黑" panose="020B0503020204020204" charset="-122"/>
                <a:sym typeface="+mn-ea"/>
              </a:rPr>
              <a:t>填写经营项目调查表</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提交申请</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税务机关受理</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网上查看受理结果</a:t>
            </a:r>
          </a:p>
        </p:txBody>
      </p:sp>
      <p:sp>
        <p:nvSpPr>
          <p:cNvPr id="46" name="矩形 45"/>
          <p:cNvSpPr/>
          <p:nvPr/>
        </p:nvSpPr>
        <p:spPr>
          <a:xfrm>
            <a:off x="0" y="30480"/>
            <a:ext cx="9142095" cy="4476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电子税务局税（费）种认定</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业务办理流程及注意事项</a:t>
            </a:r>
          </a:p>
        </p:txBody>
      </p:sp>
      <p:pic>
        <p:nvPicPr>
          <p:cNvPr id="5" name="图片 4"/>
          <p:cNvPicPr>
            <a:picLocks noChangeAspect="1"/>
          </p:cNvPicPr>
          <p:nvPr>
            <p:custDataLst>
              <p:tags r:id="rId1"/>
            </p:custDataLst>
          </p:nvPr>
        </p:nvPicPr>
        <p:blipFill>
          <a:blip r:embed="rId3" cstate="email">
            <a:extLst>
              <a:ext uri="{28A0092B-C50C-407E-A947-70E740481C1C}">
                <a14:useLocalDpi xmlns:a14="http://schemas.microsoft.com/office/drawing/2010/main"/>
              </a:ext>
            </a:extLst>
          </a:blip>
          <a:stretch>
            <a:fillRect/>
          </a:stretch>
        </p:blipFill>
        <p:spPr>
          <a:xfrm>
            <a:off x="3230245" y="1296035"/>
            <a:ext cx="5773420" cy="2767330"/>
          </a:xfrm>
          <a:prstGeom prst="rect">
            <a:avLst/>
          </a:prstGeom>
        </p:spPr>
      </p:pic>
      <p:pic>
        <p:nvPicPr>
          <p:cNvPr id="6"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2790" y="1363980"/>
            <a:ext cx="5730875" cy="2821940"/>
          </a:xfrm>
          <a:prstGeom prst="rect">
            <a:avLst/>
          </a:prstGeom>
        </p:spPr>
      </p:pic>
      <p:sp>
        <p:nvSpPr>
          <p:cNvPr id="7" name="内容占位符 1"/>
          <p:cNvSpPr>
            <a:spLocks noGrp="1"/>
          </p:cNvSpPr>
          <p:nvPr/>
        </p:nvSpPr>
        <p:spPr>
          <a:xfrm>
            <a:off x="360045" y="1171575"/>
            <a:ext cx="2848610" cy="3207385"/>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257175" indent="-257175" algn="l" defTabSz="342900" rtl="0" eaLnBrk="1" latinLnBrk="0" hangingPunct="1">
              <a:spcBef>
                <a:spcPct val="20000"/>
              </a:spcBef>
              <a:buFont typeface="Arial" panose="020B0604020202020204"/>
              <a:buChar char="•"/>
              <a:defRPr sz="2400" kern="1200">
                <a:solidFill>
                  <a:schemeClr val="dk1"/>
                </a:solidFill>
                <a:latin typeface="+mn-lt"/>
                <a:ea typeface="+mn-ea"/>
                <a:cs typeface="+mn-cs"/>
              </a:defRPr>
            </a:lvl1pPr>
            <a:lvl2pPr marL="557530" indent="-214630" algn="l" defTabSz="342900" rtl="0" eaLnBrk="1" latinLnBrk="0" hangingPunct="1">
              <a:spcBef>
                <a:spcPct val="20000"/>
              </a:spcBef>
              <a:buFont typeface="Arial" panose="020B0604020202020204"/>
              <a:buChar char="–"/>
              <a:defRPr sz="2100" kern="1200">
                <a:solidFill>
                  <a:schemeClr val="dk1"/>
                </a:solidFill>
                <a:latin typeface="+mn-lt"/>
                <a:ea typeface="+mn-ea"/>
                <a:cs typeface="+mn-cs"/>
              </a:defRPr>
            </a:lvl2pPr>
            <a:lvl3pPr marL="857250" indent="-171450" algn="l" defTabSz="342900" rtl="0" eaLnBrk="1" latinLnBrk="0" hangingPunct="1">
              <a:spcBef>
                <a:spcPct val="20000"/>
              </a:spcBef>
              <a:buFont typeface="Arial" panose="020B0604020202020204"/>
              <a:buChar char="•"/>
              <a:defRPr sz="1800" kern="1200">
                <a:solidFill>
                  <a:schemeClr val="dk1"/>
                </a:solidFill>
                <a:latin typeface="+mn-lt"/>
                <a:ea typeface="+mn-ea"/>
                <a:cs typeface="+mn-cs"/>
              </a:defRPr>
            </a:lvl3pPr>
            <a:lvl4pPr marL="1200150" indent="-171450" algn="l" defTabSz="342900" rtl="0" eaLnBrk="1" latinLnBrk="0" hangingPunct="1">
              <a:spcBef>
                <a:spcPct val="20000"/>
              </a:spcBef>
              <a:buFont typeface="Arial" panose="020B0604020202020204"/>
              <a:buChar char="–"/>
              <a:defRPr sz="1500" kern="1200">
                <a:solidFill>
                  <a:schemeClr val="dk1"/>
                </a:solidFill>
                <a:latin typeface="+mn-lt"/>
                <a:ea typeface="+mn-ea"/>
                <a:cs typeface="+mn-cs"/>
              </a:defRPr>
            </a:lvl4pPr>
            <a:lvl5pPr marL="1543050" indent="-171450" algn="l" defTabSz="342900" rtl="0" eaLnBrk="1" latinLnBrk="0" hangingPunct="1">
              <a:spcBef>
                <a:spcPct val="20000"/>
              </a:spcBef>
              <a:buFont typeface="Arial" panose="020B0604020202020204"/>
              <a:buChar char="»"/>
              <a:defRPr sz="1500" kern="1200">
                <a:solidFill>
                  <a:schemeClr val="dk1"/>
                </a:solidFill>
                <a:latin typeface="+mn-lt"/>
                <a:ea typeface="+mn-ea"/>
                <a:cs typeface="+mn-cs"/>
              </a:defRPr>
            </a:lvl5pPr>
            <a:lvl6pPr marL="1885950" indent="-171450" algn="l" defTabSz="342900" rtl="0" eaLnBrk="1" latinLnBrk="0" hangingPunct="1">
              <a:spcBef>
                <a:spcPct val="20000"/>
              </a:spcBef>
              <a:buFont typeface="Arial" panose="020B0604020202020204"/>
              <a:buChar char="•"/>
              <a:defRPr sz="1500" kern="1200">
                <a:solidFill>
                  <a:schemeClr val="dk1"/>
                </a:solidFill>
                <a:latin typeface="+mn-lt"/>
                <a:ea typeface="+mn-ea"/>
                <a:cs typeface="+mn-cs"/>
              </a:defRPr>
            </a:lvl6pPr>
            <a:lvl7pPr marL="2228850" indent="-171450" algn="l" defTabSz="342900" rtl="0" eaLnBrk="1" latinLnBrk="0" hangingPunct="1">
              <a:spcBef>
                <a:spcPct val="20000"/>
              </a:spcBef>
              <a:buFont typeface="Arial" panose="020B0604020202020204"/>
              <a:buChar char="•"/>
              <a:defRPr sz="1500" kern="1200">
                <a:solidFill>
                  <a:schemeClr val="dk1"/>
                </a:solidFill>
                <a:latin typeface="+mn-lt"/>
                <a:ea typeface="+mn-ea"/>
                <a:cs typeface="+mn-cs"/>
              </a:defRPr>
            </a:lvl7pPr>
            <a:lvl8pPr marL="2571750" indent="-171450" algn="l" defTabSz="342900" rtl="0" eaLnBrk="1" latinLnBrk="0" hangingPunct="1">
              <a:spcBef>
                <a:spcPct val="20000"/>
              </a:spcBef>
              <a:buFont typeface="Arial" panose="020B0604020202020204"/>
              <a:buChar char="•"/>
              <a:defRPr sz="1500" kern="1200">
                <a:solidFill>
                  <a:schemeClr val="dk1"/>
                </a:solidFill>
                <a:latin typeface="+mn-lt"/>
                <a:ea typeface="+mn-ea"/>
                <a:cs typeface="+mn-cs"/>
              </a:defRPr>
            </a:lvl8pPr>
            <a:lvl9pPr marL="2914650" indent="-171450" algn="l" defTabSz="342900" rtl="0" eaLnBrk="1" latinLnBrk="0" hangingPunct="1">
              <a:spcBef>
                <a:spcPct val="20000"/>
              </a:spcBef>
              <a:buFont typeface="Arial" panose="020B0604020202020204"/>
              <a:buChar char="•"/>
              <a:defRPr sz="1500" kern="1200">
                <a:solidFill>
                  <a:schemeClr val="dk1"/>
                </a:solidFill>
                <a:latin typeface="+mn-lt"/>
                <a:ea typeface="+mn-ea"/>
                <a:cs typeface="+mn-cs"/>
              </a:defRPr>
            </a:lvl9pPr>
          </a:lstStyle>
          <a:p>
            <a:pPr marL="542925" indent="-285750" fontAlgn="auto">
              <a:lnSpc>
                <a:spcPct val="150000"/>
              </a:lnSpc>
            </a:pPr>
            <a:r>
              <a:rPr lang="zh-CN" sz="1400" b="1">
                <a:latin typeface="微软雅黑" panose="020B0503020204020204" charset="-122"/>
                <a:ea typeface="微软雅黑" panose="020B0503020204020204" charset="-122"/>
                <a:cs typeface="微软雅黑" panose="020B0503020204020204" charset="-122"/>
                <a:sym typeface="+mn-ea"/>
              </a:rPr>
              <a:t>注意事项</a:t>
            </a:r>
          </a:p>
          <a:p>
            <a:pPr indent="0" fontAlgn="auto">
              <a:lnSpc>
                <a:spcPct val="150000"/>
              </a:lnSpc>
              <a:buNone/>
            </a:pPr>
            <a:r>
              <a:rPr lang="en-US" altLang="zh-CN" sz="1050">
                <a:latin typeface="微软雅黑" panose="020B0503020204020204" charset="-122"/>
                <a:ea typeface="微软雅黑" panose="020B0503020204020204" charset="-122"/>
                <a:cs typeface="微软雅黑" panose="020B0503020204020204" charset="-122"/>
                <a:sym typeface="+mn-ea"/>
              </a:rPr>
              <a:t>1.</a:t>
            </a:r>
            <a:r>
              <a:rPr lang="zh-CN" altLang="en-US" sz="1050">
                <a:latin typeface="微软雅黑" panose="020B0503020204020204" charset="-122"/>
                <a:ea typeface="微软雅黑" panose="020B0503020204020204" charset="-122"/>
                <a:cs typeface="微软雅黑" panose="020B0503020204020204" charset="-122"/>
                <a:sym typeface="+mn-ea"/>
              </a:rPr>
              <a:t>报表填写从上到下，从左往右，绿色必填，发生应税行为时间需选择当前月份；</a:t>
            </a:r>
          </a:p>
          <a:p>
            <a:pPr indent="0" fontAlgn="auto">
              <a:lnSpc>
                <a:spcPct val="150000"/>
              </a:lnSpc>
              <a:buNone/>
            </a:pPr>
            <a:r>
              <a:rPr lang="en-US" altLang="zh-CN" sz="1050">
                <a:latin typeface="微软雅黑" panose="020B0503020204020204" charset="-122"/>
                <a:ea typeface="微软雅黑" panose="020B0503020204020204" charset="-122"/>
                <a:cs typeface="微软雅黑" panose="020B0503020204020204" charset="-122"/>
                <a:sym typeface="+mn-ea"/>
              </a:rPr>
              <a:t>2.</a:t>
            </a:r>
            <a:r>
              <a:rPr lang="zh-CN" altLang="en-US" sz="1050">
                <a:latin typeface="微软雅黑" panose="020B0503020204020204" charset="-122"/>
                <a:ea typeface="微软雅黑" panose="020B0503020204020204" charset="-122"/>
                <a:cs typeface="微软雅黑" panose="020B0503020204020204" charset="-122"/>
                <a:sym typeface="+mn-ea"/>
              </a:rPr>
              <a:t>其他信息填写在备注栏，例如税率、货劳或服务等；</a:t>
            </a:r>
          </a:p>
          <a:p>
            <a:pPr indent="0" fontAlgn="auto">
              <a:lnSpc>
                <a:spcPct val="150000"/>
              </a:lnSpc>
              <a:buNone/>
            </a:pPr>
            <a:r>
              <a:rPr lang="zh-CN" altLang="en-US" sz="1050">
                <a:latin typeface="微软雅黑" panose="020B0503020204020204" charset="-122"/>
                <a:ea typeface="微软雅黑" panose="020B0503020204020204" charset="-122"/>
                <a:cs typeface="微软雅黑" panose="020B0503020204020204" charset="-122"/>
                <a:sym typeface="+mn-ea"/>
              </a:rPr>
              <a:t>3.经营项目将影响到应缴纳税种税率的核定，影响到企业经营开具发票、申报等后续事项；</a:t>
            </a:r>
          </a:p>
          <a:p>
            <a:pPr indent="0" fontAlgn="auto">
              <a:lnSpc>
                <a:spcPct val="150000"/>
              </a:lnSpc>
              <a:buNone/>
            </a:pPr>
            <a:r>
              <a:rPr lang="en-US" altLang="zh-CN" sz="1050">
                <a:latin typeface="微软雅黑" panose="020B0503020204020204" charset="-122"/>
                <a:ea typeface="微软雅黑" panose="020B0503020204020204" charset="-122"/>
                <a:cs typeface="微软雅黑" panose="020B0503020204020204" charset="-122"/>
                <a:sym typeface="+mn-ea"/>
              </a:rPr>
              <a:t>4.</a:t>
            </a:r>
            <a:r>
              <a:rPr lang="zh-CN" altLang="en-US" sz="1050">
                <a:latin typeface="微软雅黑" panose="020B0503020204020204" charset="-122"/>
                <a:ea typeface="微软雅黑" panose="020B0503020204020204" charset="-122"/>
                <a:cs typeface="微软雅黑" panose="020B0503020204020204" charset="-122"/>
                <a:sym typeface="+mn-ea"/>
              </a:rPr>
              <a:t>附送资料（按要求分类上传，分别勾选）</a:t>
            </a:r>
          </a:p>
          <a:p>
            <a:pPr indent="0" fontAlgn="auto">
              <a:lnSpc>
                <a:spcPct val="150000"/>
              </a:lnSpc>
              <a:buNone/>
            </a:pPr>
            <a:r>
              <a:rPr lang="en-US" altLang="zh-CN" sz="1050">
                <a:latin typeface="微软雅黑" panose="020B0503020204020204" charset="-122"/>
                <a:ea typeface="微软雅黑" panose="020B0503020204020204" charset="-122"/>
                <a:cs typeface="微软雅黑" panose="020B0503020204020204" charset="-122"/>
                <a:sym typeface="+mn-ea"/>
              </a:rPr>
              <a:t>5.</a:t>
            </a:r>
            <a:r>
              <a:rPr lang="zh-CN" altLang="en-US" sz="1050">
                <a:latin typeface="微软雅黑" panose="020B0503020204020204" charset="-122"/>
                <a:ea typeface="微软雅黑" panose="020B0503020204020204" charset="-122"/>
                <a:cs typeface="微软雅黑" panose="020B0503020204020204" charset="-122"/>
                <a:sym typeface="+mn-ea"/>
              </a:rPr>
              <a:t>受理结果查询路径：【我要办税】-【综合信息报告】</a:t>
            </a:r>
            <a:r>
              <a:rPr lang="en-US" altLang="zh-CN" sz="1050">
                <a:latin typeface="微软雅黑" panose="020B0503020204020204" charset="-122"/>
                <a:ea typeface="微软雅黑" panose="020B0503020204020204" charset="-122"/>
                <a:cs typeface="微软雅黑" panose="020B0503020204020204" charset="-122"/>
                <a:sym typeface="+mn-ea"/>
              </a:rPr>
              <a:t>-</a:t>
            </a:r>
            <a:r>
              <a:rPr lang="zh-CN" altLang="en-US" sz="1050">
                <a:latin typeface="微软雅黑" panose="020B0503020204020204" charset="-122"/>
                <a:ea typeface="微软雅黑" panose="020B0503020204020204" charset="-122"/>
                <a:cs typeface="微软雅黑" panose="020B0503020204020204" charset="-122"/>
                <a:sym typeface="+mn-ea"/>
              </a:rPr>
              <a:t>【事项进度管理】查看中查看办理进度</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uild="p"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8945"/>
            <a:ext cx="8222615" cy="1138555"/>
          </a:xfrm>
        </p:spPr>
        <p:txBody>
          <a:bodyPr>
            <a:normAutofit/>
          </a:bodyPr>
          <a:lstStyle/>
          <a:p>
            <a:pPr algn="l" fontAlgn="auto">
              <a:lnSpc>
                <a:spcPct val="150000"/>
              </a:lnSpc>
            </a:pPr>
            <a:r>
              <a:rPr lang="zh-CN" altLang="en-US" sz="16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a:r>
            <a:br>
              <a:rPr lang="zh-CN" altLang="en-US" sz="16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br>
            <a:endParaRPr lang="zh-CN" altLang="en-US" sz="160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46" name="矩形 45"/>
          <p:cNvSpPr/>
          <p:nvPr/>
        </p:nvSpPr>
        <p:spPr>
          <a:xfrm>
            <a:off x="1905" y="0"/>
            <a:ext cx="9142095" cy="418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l"/>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电子税务局税（费）种认定</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常见</a:t>
            </a:r>
            <a:r>
              <a:rPr lang="zh-CN" altLang="en-GB"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问题处理</a:t>
            </a:r>
          </a:p>
        </p:txBody>
      </p:sp>
      <p:sp>
        <p:nvSpPr>
          <p:cNvPr id="12296" name="文本框 1"/>
          <p:cNvSpPr txBox="1"/>
          <p:nvPr/>
        </p:nvSpPr>
        <p:spPr>
          <a:xfrm>
            <a:off x="504825" y="506095"/>
            <a:ext cx="4036695" cy="1706880"/>
          </a:xfrm>
          <a:prstGeom prst="rect">
            <a:avLst/>
          </a:prstGeom>
        </p:spPr>
        <p:style>
          <a:lnRef idx="2">
            <a:schemeClr val="dk1"/>
          </a:lnRef>
          <a:fillRef idx="1">
            <a:schemeClr val="lt1"/>
          </a:fillRef>
          <a:effectRef idx="0">
            <a:schemeClr val="dk1"/>
          </a:effectRef>
          <a:fontRef idx="minor">
            <a:schemeClr val="dk1"/>
          </a:fontRef>
        </p:style>
        <p:txBody>
          <a:bodyPr wrap="square" anchor="t">
            <a:spAutoFit/>
          </a:bodyPr>
          <a:lstStyle/>
          <a:p>
            <a:pPr marL="285750" indent="-285750" fontAlgn="auto">
              <a:lnSpc>
                <a:spcPct val="150000"/>
              </a:lnSpc>
              <a:buFont typeface="Arial" panose="020B0604020202020204" pitchFamily="34" charset="0"/>
              <a:buChar char="•"/>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经营项目类型发生变更，如何修改或增加？</a:t>
            </a:r>
          </a:p>
          <a:p>
            <a:pPr marL="285750" indent="-285750" fontAlgn="auto">
              <a:lnSpc>
                <a:spcPct val="150000"/>
              </a:lnSpc>
              <a:buFont typeface="Arial" panose="020B0604020202020204" pitchFamily="34" charset="0"/>
              <a:buChar char="•"/>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在税费申报及缴纳中没有可以申报的报表？</a:t>
            </a:r>
          </a:p>
          <a:p>
            <a:pPr marL="285750" indent="-285750" fontAlgn="auto">
              <a:lnSpc>
                <a:spcPct val="150000"/>
              </a:lnSpc>
              <a:buFont typeface="Arial" panose="020B0604020202020204" pitchFamily="34" charset="0"/>
              <a:buChar char="•"/>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申报表中需要填写的行次为灰色？</a:t>
            </a:r>
          </a:p>
          <a:p>
            <a:pPr marL="285750" indent="-285750" fontAlgn="auto">
              <a:lnSpc>
                <a:spcPct val="150000"/>
              </a:lnSpc>
              <a:buFont typeface="Arial" panose="020B0604020202020204" pitchFamily="34" charset="0"/>
              <a:buChar char="•"/>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电子税务局代开发票提交提示：没有查询到此用户税费明细信息，请确认后提交？</a:t>
            </a:r>
          </a:p>
        </p:txBody>
      </p:sp>
      <p:sp>
        <p:nvSpPr>
          <p:cNvPr id="3" name="文本框 1"/>
          <p:cNvSpPr txBox="1"/>
          <p:nvPr/>
        </p:nvSpPr>
        <p:spPr>
          <a:xfrm>
            <a:off x="4922520" y="735965"/>
            <a:ext cx="4025900" cy="3784600"/>
          </a:xfrm>
          <a:prstGeom prst="rect">
            <a:avLst/>
          </a:prstGeom>
        </p:spPr>
        <p:style>
          <a:lnRef idx="1">
            <a:schemeClr val="accent5"/>
          </a:lnRef>
          <a:fillRef idx="2">
            <a:schemeClr val="accent5"/>
          </a:fillRef>
          <a:effectRef idx="1">
            <a:schemeClr val="accent5"/>
          </a:effectRef>
          <a:fontRef idx="minor">
            <a:schemeClr val="dk1"/>
          </a:fontRef>
        </p:style>
        <p:txBody>
          <a:bodyPr wrap="square" anchor="t">
            <a:spAutoFit/>
          </a:bodyPr>
          <a:lstStyle/>
          <a:p>
            <a:pPr indent="0" fontAlgn="auto">
              <a:lnSpc>
                <a:spcPct val="150000"/>
              </a:lnSpc>
              <a:buFont typeface="Arial" panose="020B0604020202020204" pitchFamily="34" charset="0"/>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问题分析：</a:t>
            </a:r>
            <a:r>
              <a:rPr lang="zh-CN" altLang="en-US" sz="1200" b="1">
                <a:latin typeface="宋体" panose="02010600030101010101" pitchFamily="2" charset="-122"/>
                <a:ea typeface="宋体" panose="02010600030101010101" pitchFamily="2" charset="-122"/>
                <a:cs typeface="宋体" panose="02010600030101010101" pitchFamily="2" charset="-122"/>
              </a:rPr>
              <a:t>相关</a:t>
            </a:r>
            <a:r>
              <a:rPr lang="zh-CN" altLang="en-US" sz="1200" b="1">
                <a:latin typeface="宋体" panose="02010600030101010101" pitchFamily="2" charset="-122"/>
                <a:ea typeface="宋体" panose="02010600030101010101" pitchFamily="2" charset="-122"/>
                <a:cs typeface="宋体" panose="02010600030101010101" pitchFamily="2" charset="-122"/>
                <a:sym typeface="+mn-ea"/>
              </a:rPr>
              <a:t>税费种信息未核定或信息过期</a:t>
            </a:r>
          </a:p>
          <a:p>
            <a:pPr indent="0" fontAlgn="auto">
              <a:lnSpc>
                <a:spcPct val="150000"/>
              </a:lnSpc>
              <a:buFont typeface="Arial" panose="020B0604020202020204" pitchFamily="34" charset="0"/>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通用解决方法：</a:t>
            </a:r>
          </a:p>
          <a:p>
            <a:pPr marL="342900" indent="-342900" fontAlgn="auto">
              <a:lnSpc>
                <a:spcPct val="150000"/>
              </a:lnSpc>
              <a:buFont typeface="Arial" panose="020B0604020202020204" pitchFamily="34" charset="0"/>
              <a:buAutoNum type="arabicPeriod"/>
            </a:pPr>
            <a:r>
              <a:rPr lang="zh-CN" altLang="en-US" sz="120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先检查电子税务局中</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是</a:t>
            </a:r>
            <a:r>
              <a:rPr lang="zh-CN" altLang="en-US" sz="1200" b="1">
                <a:latin typeface="宋体" panose="02010600030101010101" pitchFamily="2" charset="-122"/>
                <a:ea typeface="宋体" panose="02010600030101010101" pitchFamily="2" charset="-122"/>
                <a:cs typeface="宋体" panose="02010600030101010101" pitchFamily="2" charset="-122"/>
                <a:sym typeface="+mn-ea"/>
              </a:rPr>
              <a:t>否有相关税费种信息，信息是否有效，操作路径：电子税务局-【我的信息】-【纳税人信息】-【税（费）种认定信息】；</a:t>
            </a:r>
          </a:p>
          <a:p>
            <a:pPr marL="342900" indent="-342900" fontAlgn="auto">
              <a:lnSpc>
                <a:spcPct val="150000"/>
              </a:lnSpc>
              <a:buFont typeface="Arial" panose="020B0604020202020204" pitchFamily="34" charset="0"/>
              <a:buAutoNum type="arabicPeriod"/>
            </a:pPr>
            <a:r>
              <a:rPr lang="zh-CN" altLang="en-US" sz="1200" b="1">
                <a:latin typeface="宋体" panose="02010600030101010101" pitchFamily="2" charset="-122"/>
                <a:ea typeface="宋体" panose="02010600030101010101" pitchFamily="2" charset="-122"/>
                <a:cs typeface="宋体" panose="02010600030101010101" pitchFamily="2" charset="-122"/>
                <a:sym typeface="+mn-ea"/>
              </a:rPr>
              <a:t>如没有相关信息，可添加税（费）种认定信息，操作路径：电子税务局-【我要办税】-【综合信息报告】-【税（费）种认定】</a:t>
            </a:r>
            <a:r>
              <a:rPr lang="en-US" altLang="zh-CN" sz="12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b="1">
                <a:latin typeface="宋体" panose="02010600030101010101" pitchFamily="2" charset="-122"/>
                <a:ea typeface="宋体" panose="02010600030101010101" pitchFamily="2" charset="-122"/>
                <a:cs typeface="宋体" panose="02010600030101010101" pitchFamily="2" charset="-122"/>
                <a:sym typeface="+mn-ea"/>
              </a:rPr>
              <a:t>填写经营项目调查表（如没有相关栏次，可将具体需求详细注明在备注栏次）-提交申请-税务机关受理-网上查看受理结果；</a:t>
            </a:r>
          </a:p>
          <a:p>
            <a:pPr marL="342900" indent="-342900" fontAlgn="auto">
              <a:lnSpc>
                <a:spcPct val="150000"/>
              </a:lnSpc>
              <a:buFont typeface="Arial" panose="020B0604020202020204" pitchFamily="34" charset="0"/>
              <a:buAutoNum type="arabicPeriod"/>
            </a:pPr>
            <a:r>
              <a:rPr lang="zh-CN" altLang="en-US" sz="1200" b="1">
                <a:latin typeface="宋体" panose="02010600030101010101" pitchFamily="2" charset="-122"/>
                <a:ea typeface="宋体" panose="02010600030101010101" pitchFamily="2" charset="-122"/>
                <a:cs typeface="宋体" panose="02010600030101010101" pitchFamily="2" charset="-122"/>
              </a:rPr>
              <a:t>受理成功后，如涉及报表申报，因信息变更，故先点击【我要办税】</a:t>
            </a:r>
            <a:r>
              <a:rPr lang="en-US" altLang="zh-CN" sz="1200" b="1">
                <a:latin typeface="宋体" panose="02010600030101010101" pitchFamily="2" charset="-122"/>
                <a:ea typeface="宋体" panose="02010600030101010101" pitchFamily="2" charset="-122"/>
                <a:cs typeface="宋体" panose="02010600030101010101" pitchFamily="2" charset="-122"/>
              </a:rPr>
              <a:t>-</a:t>
            </a:r>
            <a:r>
              <a:rPr lang="zh-CN" altLang="en-US" sz="1200" b="1">
                <a:latin typeface="宋体" panose="02010600030101010101" pitchFamily="2" charset="-122"/>
                <a:ea typeface="宋体" panose="02010600030101010101" pitchFamily="2" charset="-122"/>
                <a:cs typeface="宋体" panose="02010600030101010101" pitchFamily="2" charset="-122"/>
              </a:rPr>
              <a:t>【税费申报及缴纳】</a:t>
            </a:r>
            <a:r>
              <a:rPr lang="en-US" altLang="zh-CN" sz="1200" b="1">
                <a:latin typeface="宋体" panose="02010600030101010101" pitchFamily="2" charset="-122"/>
                <a:ea typeface="宋体" panose="02010600030101010101" pitchFamily="2" charset="-122"/>
                <a:cs typeface="宋体" panose="02010600030101010101" pitchFamily="2" charset="-122"/>
              </a:rPr>
              <a:t>-</a:t>
            </a:r>
            <a:r>
              <a:rPr lang="zh-CN" altLang="en-US" sz="1200" b="1">
                <a:latin typeface="宋体" panose="02010600030101010101" pitchFamily="2" charset="-122"/>
                <a:ea typeface="宋体" panose="02010600030101010101" pitchFamily="2" charset="-122"/>
                <a:cs typeface="宋体" panose="02010600030101010101" pitchFamily="2" charset="-122"/>
              </a:rPr>
              <a:t>页面右上角点击</a:t>
            </a:r>
            <a:r>
              <a:rPr lang="zh-CN" altLang="en-US" sz="12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b="1">
                <a:latin typeface="宋体" panose="02010600030101010101" pitchFamily="2" charset="-122"/>
                <a:ea typeface="宋体" panose="02010600030101010101" pitchFamily="2" charset="-122"/>
                <a:cs typeface="宋体" panose="02010600030101010101" pitchFamily="2" charset="-122"/>
              </a:rPr>
              <a:t>重置申报清册</a:t>
            </a:r>
            <a:r>
              <a:rPr lang="zh-CN" altLang="en-US" sz="12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b="1">
                <a:latin typeface="宋体" panose="02010600030101010101" pitchFamily="2" charset="-122"/>
                <a:ea typeface="宋体" panose="02010600030101010101" pitchFamily="2" charset="-122"/>
                <a:cs typeface="宋体" panose="02010600030101010101" pitchFamily="2" charset="-122"/>
              </a:rPr>
              <a:t>，获取最新信息后再申报</a:t>
            </a:r>
          </a:p>
        </p:txBody>
      </p:sp>
      <p:pic>
        <p:nvPicPr>
          <p:cNvPr id="5"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6090" y="2212975"/>
            <a:ext cx="4377690" cy="24276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8945"/>
            <a:ext cx="8222615" cy="1138555"/>
          </a:xfrm>
        </p:spPr>
        <p:txBody>
          <a:bodyPr>
            <a:normAutofit/>
          </a:bodyPr>
          <a:lstStyle/>
          <a:p>
            <a:pPr algn="l" fontAlgn="auto">
              <a:lnSpc>
                <a:spcPct val="150000"/>
              </a:lnSpc>
            </a:pPr>
            <a:r>
              <a:rPr lang="zh-CN" altLang="en-US" sz="16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a:r>
            <a:br>
              <a:rPr lang="zh-CN" altLang="en-US" sz="16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br>
            <a:endParaRPr lang="zh-CN" altLang="en-US" sz="160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46" name="矩形 45"/>
          <p:cNvSpPr/>
          <p:nvPr/>
        </p:nvSpPr>
        <p:spPr>
          <a:xfrm>
            <a:off x="1905" y="0"/>
            <a:ext cx="9142095" cy="418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l"/>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电子税务局税（费）种认定</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常见</a:t>
            </a:r>
            <a:r>
              <a:rPr lang="zh-CN" altLang="en-GB"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问题处理</a:t>
            </a:r>
          </a:p>
        </p:txBody>
      </p:sp>
      <p:sp>
        <p:nvSpPr>
          <p:cNvPr id="12296" name="文本框 1"/>
          <p:cNvSpPr txBox="1"/>
          <p:nvPr/>
        </p:nvSpPr>
        <p:spPr>
          <a:xfrm>
            <a:off x="313690" y="506095"/>
            <a:ext cx="4249420" cy="737235"/>
          </a:xfrm>
          <a:prstGeom prst="rect">
            <a:avLst/>
          </a:prstGeom>
        </p:spPr>
        <p:style>
          <a:lnRef idx="2">
            <a:schemeClr val="dk1"/>
          </a:lnRef>
          <a:fillRef idx="1">
            <a:schemeClr val="lt1"/>
          </a:fillRef>
          <a:effectRef idx="0">
            <a:schemeClr val="dk1"/>
          </a:effectRef>
          <a:fontRef idx="minor">
            <a:schemeClr val="dk1"/>
          </a:fontRef>
        </p:style>
        <p:txBody>
          <a:bodyPr wrap="square" anchor="t">
            <a:spAutoFit/>
          </a:bodyPr>
          <a:lstStyle/>
          <a:p>
            <a:pPr marL="285750" indent="-285750" fontAlgn="auto">
              <a:lnSpc>
                <a:spcPct val="150000"/>
              </a:lnSpc>
              <a:buFont typeface="Arial" panose="020B0604020202020204" pitchFamily="34" charset="0"/>
              <a:buChar char="•"/>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使用</a:t>
            </a:r>
            <a:r>
              <a:rPr lang="en-US" altLang="zh-CN" sz="1400">
                <a:effectLst>
                  <a:outerShdw blurRad="38100" dist="38100" dir="2700000" algn="tl">
                    <a:srgbClr val="000000">
                      <a:alpha val="43137"/>
                    </a:srgbClr>
                  </a:outerShdw>
                </a:effectLst>
                <a:latin typeface="微软雅黑" panose="020B0503020204020204" charset="-122"/>
                <a:ea typeface="微软雅黑" panose="020B0503020204020204" charset="-122"/>
              </a:rPr>
              <a:t>360</a:t>
            </a: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安全浏览器点击</a:t>
            </a: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税（费）种认定提示仅支持</a:t>
            </a:r>
            <a:r>
              <a:rPr lang="en-US" altLang="zh-CN" sz="140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IE</a:t>
            </a: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浏览器访问？</a:t>
            </a:r>
          </a:p>
        </p:txBody>
      </p:sp>
      <p:sp>
        <p:nvSpPr>
          <p:cNvPr id="3" name="文本框 1"/>
          <p:cNvSpPr txBox="1"/>
          <p:nvPr/>
        </p:nvSpPr>
        <p:spPr>
          <a:xfrm>
            <a:off x="4907915" y="506095"/>
            <a:ext cx="3867785" cy="2353310"/>
          </a:xfrm>
          <a:prstGeom prst="rect">
            <a:avLst/>
          </a:prstGeom>
        </p:spPr>
        <p:style>
          <a:lnRef idx="1">
            <a:schemeClr val="accent5"/>
          </a:lnRef>
          <a:fillRef idx="2">
            <a:schemeClr val="accent5"/>
          </a:fillRef>
          <a:effectRef idx="1">
            <a:schemeClr val="accent5"/>
          </a:effectRef>
          <a:fontRef idx="minor">
            <a:schemeClr val="dk1"/>
          </a:fontRef>
        </p:style>
        <p:txBody>
          <a:bodyPr wrap="square" anchor="t">
            <a:spAutoFit/>
          </a:bodyPr>
          <a:lstStyle/>
          <a:p>
            <a:pPr indent="0" fontAlgn="auto">
              <a:lnSpc>
                <a:spcPct val="150000"/>
              </a:lnSpc>
              <a:buFont typeface="Arial" panose="020B0604020202020204" pitchFamily="34" charset="0"/>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问题分析：</a:t>
            </a:r>
          </a:p>
          <a:p>
            <a:pPr indent="0" fontAlgn="auto">
              <a:lnSpc>
                <a:spcPct val="150000"/>
              </a:lnSpc>
              <a:buFont typeface="Arial" panose="020B0604020202020204" pitchFamily="34" charset="0"/>
              <a:buNone/>
            </a:pPr>
            <a:r>
              <a:rPr lang="zh-CN" sz="140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浏览器浏览模式限制</a:t>
            </a:r>
          </a:p>
          <a:p>
            <a:pPr indent="0" fontAlgn="auto">
              <a:lnSpc>
                <a:spcPct val="150000"/>
              </a:lnSpc>
              <a:buFont typeface="Arial" panose="020B0604020202020204" pitchFamily="34" charset="0"/>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解决方法：</a:t>
            </a:r>
          </a:p>
          <a:p>
            <a:pPr marL="342900" indent="-342900" fontAlgn="auto">
              <a:lnSpc>
                <a:spcPct val="150000"/>
              </a:lnSpc>
              <a:buFont typeface="Arial" panose="020B0604020202020204" pitchFamily="34" charset="0"/>
              <a:buAutoNum type="arabicPeriod"/>
            </a:pPr>
            <a:r>
              <a:rPr lang="zh-CN" sz="140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点击该界面网址后方闪电</a:t>
            </a:r>
            <a:r>
              <a:rPr lang="zh-CN" altLang="en-US" sz="140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图标，将浏览模式切换为【兼容模式】；</a:t>
            </a:r>
          </a:p>
          <a:p>
            <a:pPr marL="342900" indent="-342900" fontAlgn="auto">
              <a:lnSpc>
                <a:spcPct val="150000"/>
              </a:lnSpc>
              <a:buFont typeface="Arial" panose="020B0604020202020204" pitchFamily="34" charset="0"/>
              <a:buAutoNum type="arabicPeriod"/>
            </a:pPr>
            <a:r>
              <a:rPr lang="zh-CN" altLang="en-US" sz="140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也可按提示，将本网址复制粘贴至</a:t>
            </a:r>
            <a:r>
              <a:rPr lang="en-US" altLang="zh-CN" sz="140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IE</a:t>
            </a:r>
            <a:r>
              <a:rPr lang="zh-CN" altLang="en-US" sz="140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浏览器继续使用</a:t>
            </a: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690" y="1403985"/>
            <a:ext cx="4271010" cy="2567940"/>
          </a:xfrm>
          <a:prstGeom prst="rect">
            <a:avLst/>
          </a:prstGeom>
        </p:spPr>
      </p:pic>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760" y="2943225"/>
            <a:ext cx="6885940" cy="1847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1" animBg="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2166620"/>
            <a:ext cx="8229600" cy="2495312"/>
          </a:xfrm>
        </p:spPr>
        <p:txBody>
          <a:bodyPr>
            <a:normAutofit/>
          </a:bodyPr>
          <a:lstStyle/>
          <a:p>
            <a:pPr marL="0" indent="0" algn="just">
              <a:lnSpc>
                <a:spcPct val="150000"/>
              </a:lnSpc>
              <a:buNone/>
            </a:pPr>
            <a:r>
              <a:rPr lang="zh-CN" altLang="en-US" sz="1800">
                <a:latin typeface="微软雅黑" panose="020B0503020204020204" charset="-122"/>
                <a:ea typeface="微软雅黑" panose="020B0503020204020204" charset="-122"/>
              </a:rPr>
              <a:t>通俗易懂地讲，就是纳税人与税务机关、开户银行签署授权的一份协议。</a:t>
            </a:r>
            <a:endParaRPr lang="en-US" altLang="zh-CN" sz="1800">
              <a:latin typeface="微软雅黑" panose="020B0503020204020204" charset="-122"/>
              <a:ea typeface="微软雅黑" panose="020B0503020204020204" charset="-122"/>
            </a:endParaRPr>
          </a:p>
          <a:p>
            <a:pPr marL="0" indent="0" algn="just">
              <a:lnSpc>
                <a:spcPct val="150000"/>
              </a:lnSpc>
              <a:buNone/>
            </a:pPr>
            <a:r>
              <a:rPr lang="zh-CN" altLang="en-US" sz="1800">
                <a:latin typeface="微软雅黑" panose="020B0503020204020204" charset="-122"/>
                <a:ea typeface="微软雅黑" panose="020B0503020204020204" charset="-122"/>
              </a:rPr>
              <a:t>签订后可以利用电子缴税系统缴纳税费、滞纳金和罚款。与其他扣款方式相比，三方协议具有扣款时无需再录入银行密码、不受单次支付金额大小限制的优点。因此建议拥有对公账户的企业或者缴纳税费金额较大的个体工商户在电子税务局签订三方协议。</a:t>
            </a:r>
          </a:p>
        </p:txBody>
      </p:sp>
      <p:pic>
        <p:nvPicPr>
          <p:cNvPr id="5"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4992" y="198169"/>
            <a:ext cx="1103531" cy="535295"/>
          </a:xfrm>
          <a:prstGeom prst="rect">
            <a:avLst/>
          </a:prstGeom>
        </p:spPr>
      </p:pic>
      <p:sp>
        <p:nvSpPr>
          <p:cNvPr id="6" name="矩形 5"/>
          <p:cNvSpPr/>
          <p:nvPr/>
        </p:nvSpPr>
        <p:spPr>
          <a:xfrm>
            <a:off x="499753" y="1053440"/>
            <a:ext cx="7586972" cy="58285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endParaRPr kumimoji="1" lang="en-US" altLang="zh-CN" sz="2000" b="1" dirty="0">
              <a:solidFill>
                <a:schemeClr val="bg1"/>
              </a:solidFill>
              <a:latin typeface="黑体" panose="02010609060101010101" charset="-122"/>
              <a:ea typeface="黑体" panose="02010609060101010101" charset="-122"/>
              <a:cs typeface="黑体" panose="02010609060101010101" charset="-122"/>
            </a:endParaRPr>
          </a:p>
        </p:txBody>
      </p:sp>
      <p:sp>
        <p:nvSpPr>
          <p:cNvPr id="7" name="矩形 6"/>
          <p:cNvSpPr/>
          <p:nvPr/>
        </p:nvSpPr>
        <p:spPr>
          <a:xfrm>
            <a:off x="0" y="370840"/>
            <a:ext cx="9144000" cy="14217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8" name="等腰三角形 7"/>
          <p:cNvSpPr/>
          <p:nvPr/>
        </p:nvSpPr>
        <p:spPr>
          <a:xfrm>
            <a:off x="2531110" y="198120"/>
            <a:ext cx="825500" cy="828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9" name="平行四边形 8"/>
          <p:cNvSpPr/>
          <p:nvPr/>
        </p:nvSpPr>
        <p:spPr>
          <a:xfrm>
            <a:off x="544195" y="198120"/>
            <a:ext cx="2407285" cy="1809750"/>
          </a:xfrm>
          <a:prstGeom prst="parallelogram">
            <a:avLst>
              <a:gd name="adj" fmla="val 482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0" name="文本框 6"/>
          <p:cNvSpPr txBox="1"/>
          <p:nvPr/>
        </p:nvSpPr>
        <p:spPr>
          <a:xfrm>
            <a:off x="1209040" y="438785"/>
            <a:ext cx="1322070" cy="1285875"/>
          </a:xfrm>
          <a:prstGeom prst="rect">
            <a:avLst/>
          </a:prstGeom>
          <a:noFill/>
        </p:spPr>
        <p:txBody>
          <a:bodyPr wrap="square" lIns="51435" tIns="25717" rIns="51435" bIns="25717" rtlCol="0">
            <a:spAutoFit/>
          </a:bodyPr>
          <a:lstStyle/>
          <a:p>
            <a:r>
              <a:rPr lang="en-US" altLang="zh-CN" sz="8025" dirty="0">
                <a:solidFill>
                  <a:srgbClr val="0070C0"/>
                </a:solidFill>
                <a:latin typeface="Impact" panose="020B0806030902050204" pitchFamily="34" charset="0"/>
              </a:rPr>
              <a:t>0</a:t>
            </a:r>
            <a:r>
              <a:rPr lang="en-US" sz="8025" dirty="0">
                <a:solidFill>
                  <a:srgbClr val="0070C0"/>
                </a:solidFill>
                <a:latin typeface="Impact" panose="020B0806030902050204" pitchFamily="34" charset="0"/>
              </a:rPr>
              <a:t>2</a:t>
            </a:r>
          </a:p>
        </p:txBody>
      </p:sp>
      <p:sp>
        <p:nvSpPr>
          <p:cNvPr id="11" name="TextBox 48"/>
          <p:cNvSpPr txBox="1"/>
          <p:nvPr/>
        </p:nvSpPr>
        <p:spPr>
          <a:xfrm>
            <a:off x="2951480" y="757555"/>
            <a:ext cx="6192520" cy="1174750"/>
          </a:xfrm>
          <a:prstGeom prst="rect">
            <a:avLst/>
          </a:prstGeom>
          <a:noFill/>
        </p:spPr>
        <p:txBody>
          <a:bodyPr wrap="square" lIns="68257" tIns="34147" rIns="68257" bIns="34147" rtlCol="0">
            <a:spAutoFit/>
          </a:bodyPr>
          <a:lstStyle/>
          <a:p>
            <a:pPr algn="l"/>
            <a:r>
              <a:rPr lang="zh-CN" sz="3600" b="1" dirty="0">
                <a:solidFill>
                  <a:schemeClr val="bg1"/>
                </a:solidFill>
                <a:latin typeface="微软雅黑" panose="020B0503020204020204" charset="-122"/>
                <a:ea typeface="微软雅黑" panose="020B0503020204020204" charset="-122"/>
                <a:sym typeface="+mn-ea"/>
              </a:rPr>
              <a:t>网签三方协议</a:t>
            </a:r>
            <a:endParaRPr lang="zh-CN" altLang="en-GB" sz="3600" b="1" dirty="0">
              <a:solidFill>
                <a:schemeClr val="bg1"/>
              </a:solidFill>
              <a:latin typeface="微软雅黑" panose="020B0503020204020204" charset="-122"/>
              <a:ea typeface="微软雅黑" panose="020B0503020204020204" charset="-122"/>
            </a:endParaRPr>
          </a:p>
          <a:p>
            <a:pPr algn="ctr"/>
            <a:endParaRPr lang="zh-CN" altLang="en-GB" sz="3600" b="1" dirty="0">
              <a:solidFill>
                <a:schemeClr val="bg1"/>
              </a:solidFill>
              <a:latin typeface="微软雅黑" panose="020B0503020204020204" charset="-122"/>
              <a:ea typeface="微软雅黑" panose="020B0503020204020204" charset="-122"/>
            </a:endParaRPr>
          </a:p>
        </p:txBody>
      </p:sp>
      <p:sp>
        <p:nvSpPr>
          <p:cNvPr id="12" name="等腰三角形 11"/>
          <p:cNvSpPr/>
          <p:nvPr/>
        </p:nvSpPr>
        <p:spPr>
          <a:xfrm flipV="1">
            <a:off x="132080" y="1179830"/>
            <a:ext cx="825500" cy="828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4992" y="198169"/>
            <a:ext cx="1103531" cy="535295"/>
          </a:xfrm>
          <a:prstGeom prst="rect">
            <a:avLst/>
          </a:prstGeom>
        </p:spPr>
      </p:pic>
      <p:sp>
        <p:nvSpPr>
          <p:cNvPr id="14" name="矩形 13"/>
          <p:cNvSpPr/>
          <p:nvPr/>
        </p:nvSpPr>
        <p:spPr>
          <a:xfrm>
            <a:off x="499753" y="1053440"/>
            <a:ext cx="7586972" cy="58285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endParaRPr kumimoji="1" lang="en-US" altLang="zh-CN" sz="2000" b="1" dirty="0">
              <a:solidFill>
                <a:schemeClr val="bg1"/>
              </a:solidFill>
              <a:latin typeface="黑体" panose="02010609060101010101" charset="-122"/>
              <a:ea typeface="黑体" panose="02010609060101010101" charset="-122"/>
              <a:cs typeface="黑体" panose="02010609060101010101" charset="-122"/>
            </a:endParaRPr>
          </a:p>
        </p:txBody>
      </p:sp>
      <p:sp>
        <p:nvSpPr>
          <p:cNvPr id="15" name="矩形 14"/>
          <p:cNvSpPr/>
          <p:nvPr/>
        </p:nvSpPr>
        <p:spPr>
          <a:xfrm>
            <a:off x="499751" y="1053439"/>
            <a:ext cx="8490044" cy="379769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endParaRPr kumimoji="1" lang="zh-CN" altLang="en-US" sz="1400" b="1" dirty="0">
              <a:solidFill>
                <a:schemeClr val="tx1"/>
              </a:solidFill>
              <a:latin typeface="+mn-ea"/>
              <a:cs typeface="黑体" panose="02010609060101010101" charset="-122"/>
            </a:endParaRPr>
          </a:p>
        </p:txBody>
      </p:sp>
      <p:sp>
        <p:nvSpPr>
          <p:cNvPr id="46" name="矩形 45"/>
          <p:cNvSpPr/>
          <p:nvPr/>
        </p:nvSpPr>
        <p:spPr>
          <a:xfrm>
            <a:off x="0" y="370840"/>
            <a:ext cx="9144000" cy="14217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6" name="等腰三角形 15"/>
          <p:cNvSpPr/>
          <p:nvPr/>
        </p:nvSpPr>
        <p:spPr>
          <a:xfrm>
            <a:off x="2531110" y="198120"/>
            <a:ext cx="825500" cy="828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7" name="平行四边形 16"/>
          <p:cNvSpPr/>
          <p:nvPr/>
        </p:nvSpPr>
        <p:spPr>
          <a:xfrm>
            <a:off x="544195" y="198120"/>
            <a:ext cx="2407285" cy="1809750"/>
          </a:xfrm>
          <a:prstGeom prst="parallelogram">
            <a:avLst>
              <a:gd name="adj" fmla="val 482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8" name="文本框 6"/>
          <p:cNvSpPr txBox="1"/>
          <p:nvPr/>
        </p:nvSpPr>
        <p:spPr>
          <a:xfrm>
            <a:off x="1209040" y="438785"/>
            <a:ext cx="1322070" cy="1285875"/>
          </a:xfrm>
          <a:prstGeom prst="rect">
            <a:avLst/>
          </a:prstGeom>
          <a:noFill/>
        </p:spPr>
        <p:txBody>
          <a:bodyPr wrap="square" lIns="51435" tIns="25717" rIns="51435" bIns="25717" rtlCol="0">
            <a:spAutoFit/>
          </a:bodyPr>
          <a:lstStyle/>
          <a:p>
            <a:r>
              <a:rPr lang="en-US" altLang="zh-CN" sz="8025" dirty="0">
                <a:solidFill>
                  <a:srgbClr val="0070C0"/>
                </a:solidFill>
                <a:latin typeface="Impact" panose="020B0806030902050204" pitchFamily="34" charset="0"/>
              </a:rPr>
              <a:t>0</a:t>
            </a:r>
            <a:r>
              <a:rPr lang="en-US" sz="8025" dirty="0">
                <a:solidFill>
                  <a:srgbClr val="0070C0"/>
                </a:solidFill>
                <a:latin typeface="Impact" panose="020B0806030902050204" pitchFamily="34" charset="0"/>
              </a:rPr>
              <a:t>2</a:t>
            </a:r>
          </a:p>
        </p:txBody>
      </p:sp>
      <p:sp>
        <p:nvSpPr>
          <p:cNvPr id="19" name="TextBox 48"/>
          <p:cNvSpPr txBox="1"/>
          <p:nvPr/>
        </p:nvSpPr>
        <p:spPr>
          <a:xfrm>
            <a:off x="2951480" y="757555"/>
            <a:ext cx="6192520" cy="1174750"/>
          </a:xfrm>
          <a:prstGeom prst="rect">
            <a:avLst/>
          </a:prstGeom>
          <a:noFill/>
        </p:spPr>
        <p:txBody>
          <a:bodyPr wrap="square" lIns="68257" tIns="34147" rIns="68257" bIns="34147" rtlCol="0">
            <a:spAutoFit/>
          </a:bodyPr>
          <a:lstStyle/>
          <a:p>
            <a:pPr algn="l"/>
            <a:r>
              <a:rPr lang="zh-CN" sz="3600" b="1" dirty="0">
                <a:solidFill>
                  <a:schemeClr val="bg1"/>
                </a:solidFill>
                <a:latin typeface="微软雅黑" panose="020B0503020204020204" charset="-122"/>
                <a:ea typeface="微软雅黑" panose="020B0503020204020204" charset="-122"/>
                <a:sym typeface="+mn-ea"/>
              </a:rPr>
              <a:t>网签三方协议</a:t>
            </a:r>
            <a:endParaRPr lang="zh-CN" altLang="en-GB" sz="3600" b="1" dirty="0">
              <a:solidFill>
                <a:schemeClr val="bg1"/>
              </a:solidFill>
              <a:latin typeface="微软雅黑" panose="020B0503020204020204" charset="-122"/>
              <a:ea typeface="微软雅黑" panose="020B0503020204020204" charset="-122"/>
            </a:endParaRPr>
          </a:p>
          <a:p>
            <a:pPr algn="ctr"/>
            <a:endParaRPr lang="zh-CN" altLang="en-GB" sz="3600" b="1" dirty="0">
              <a:solidFill>
                <a:schemeClr val="bg1"/>
              </a:solidFill>
              <a:latin typeface="微软雅黑" panose="020B0503020204020204" charset="-122"/>
              <a:ea typeface="微软雅黑" panose="020B0503020204020204" charset="-122"/>
            </a:endParaRPr>
          </a:p>
        </p:txBody>
      </p:sp>
      <p:sp>
        <p:nvSpPr>
          <p:cNvPr id="45" name="等腰三角形 44"/>
          <p:cNvSpPr/>
          <p:nvPr/>
        </p:nvSpPr>
        <p:spPr>
          <a:xfrm flipV="1">
            <a:off x="132080" y="1179830"/>
            <a:ext cx="825500" cy="828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3" name="Rectangle 48"/>
          <p:cNvSpPr/>
          <p:nvPr/>
        </p:nvSpPr>
        <p:spPr bwMode="auto">
          <a:xfrm>
            <a:off x="6123305" y="2270125"/>
            <a:ext cx="2727960" cy="368300"/>
          </a:xfrm>
          <a:prstGeom prst="rect">
            <a:avLst/>
          </a:prstGeom>
        </p:spPr>
        <p:txBody>
          <a:bodyPr wrap="square">
            <a:spAutoFit/>
          </a:bodyPr>
          <a:lstStyle/>
          <a:p>
            <a:pPr marL="285750" indent="-285750" algn="l">
              <a:buFont typeface="Wingdings" panose="05000000000000000000" charset="0"/>
              <a:buChar char="l"/>
              <a:defRPr/>
            </a:pPr>
            <a:r>
              <a:rPr lang="en-US"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存款账户帐号报告表</a:t>
            </a:r>
            <a:endParaRPr lang="zh-CN" altLang="en-US" spc="-113"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 name="Rectangle 48"/>
          <p:cNvSpPr/>
          <p:nvPr/>
        </p:nvSpPr>
        <p:spPr bwMode="auto">
          <a:xfrm>
            <a:off x="6123305" y="2894965"/>
            <a:ext cx="2835910" cy="368300"/>
          </a:xfrm>
          <a:prstGeom prst="rect">
            <a:avLst/>
          </a:prstGeom>
        </p:spPr>
        <p:txBody>
          <a:bodyPr wrap="square">
            <a:spAutoFit/>
          </a:bodyPr>
          <a:lstStyle/>
          <a:p>
            <a:pPr marL="285750" indent="-285750" algn="l">
              <a:buFont typeface="Wingdings" panose="05000000000000000000" charset="0"/>
              <a:buChar char="l"/>
              <a:defRPr/>
            </a:pPr>
            <a:r>
              <a:rPr lang="en-US"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操作流程</a:t>
            </a:r>
            <a:endParaRPr lang="zh-CN" altLang="zh-CN"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2" name="Rectangle 48"/>
          <p:cNvSpPr/>
          <p:nvPr/>
        </p:nvSpPr>
        <p:spPr bwMode="auto">
          <a:xfrm>
            <a:off x="6123305" y="4144645"/>
            <a:ext cx="2835910" cy="368300"/>
          </a:xfrm>
          <a:prstGeom prst="rect">
            <a:avLst/>
          </a:prstGeom>
        </p:spPr>
        <p:txBody>
          <a:bodyPr wrap="square">
            <a:spAutoFit/>
          </a:bodyPr>
          <a:lstStyle/>
          <a:p>
            <a:pPr marL="285750" indent="-285750" algn="l">
              <a:buFont typeface="Wingdings" panose="05000000000000000000" charset="0"/>
              <a:buChar char="l"/>
              <a:defRPr/>
            </a:pPr>
            <a:r>
              <a:rPr lang="en-US"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常见问题</a:t>
            </a:r>
            <a:endParaRPr lang="zh-CN" altLang="zh-CN"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4" name="Rectangle 48"/>
          <p:cNvSpPr/>
          <p:nvPr/>
        </p:nvSpPr>
        <p:spPr bwMode="auto">
          <a:xfrm>
            <a:off x="6123305" y="3519805"/>
            <a:ext cx="2835910" cy="368300"/>
          </a:xfrm>
          <a:prstGeom prst="rect">
            <a:avLst/>
          </a:prstGeom>
        </p:spPr>
        <p:txBody>
          <a:bodyPr wrap="square">
            <a:spAutoFit/>
          </a:bodyPr>
          <a:lstStyle/>
          <a:p>
            <a:pPr marL="285750" indent="-285750" algn="l">
              <a:buFont typeface="Wingdings" panose="05000000000000000000" charset="0"/>
              <a:buChar char="l"/>
              <a:defRPr/>
            </a:pPr>
            <a:r>
              <a:rPr lang="en-US"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终止网签三方协议</a:t>
            </a:r>
            <a:endParaRPr lang="zh-CN" altLang="zh-CN"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grpSp>
        <p:nvGrpSpPr>
          <p:cNvPr id="21" name="组合 20" descr="7b0a202020202274657874626f78223a20227b5c2263617465676f72795f69645c223a31303136322c5c2269645c223a32303334303537357d220a7d0a"/>
          <p:cNvGrpSpPr/>
          <p:nvPr/>
        </p:nvGrpSpPr>
        <p:grpSpPr>
          <a:xfrm>
            <a:off x="469266" y="2227763"/>
            <a:ext cx="5102860" cy="2403475"/>
            <a:chOff x="5370" y="3510"/>
            <a:chExt cx="8460" cy="3780"/>
          </a:xfrm>
        </p:grpSpPr>
        <p:pic>
          <p:nvPicPr>
            <p:cNvPr id="22" name="图形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0" y="3510"/>
              <a:ext cx="8460" cy="3780"/>
            </a:xfrm>
            <a:prstGeom prst="rect">
              <a:avLst/>
            </a:prstGeom>
          </p:spPr>
        </p:pic>
        <p:sp>
          <p:nvSpPr>
            <p:cNvPr id="23" name="文本框 22"/>
            <p:cNvSpPr txBox="1"/>
            <p:nvPr/>
          </p:nvSpPr>
          <p:spPr>
            <a:xfrm>
              <a:off x="6492" y="4080"/>
              <a:ext cx="7338" cy="2445"/>
            </a:xfrm>
            <a:prstGeom prst="rect">
              <a:avLst/>
            </a:prstGeom>
            <a:noFill/>
          </p:spPr>
          <p:txBody>
            <a:bodyPr wrap="square" rtlCol="0">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200000"/>
                </a:lnSpc>
              </a:pPr>
              <a:r>
                <a:rPr lang="zh-CN" altLang="en-US" sz="8000" b="1">
                  <a:solidFill>
                    <a:schemeClr val="tx1"/>
                  </a:solidFill>
                  <a:latin typeface="微软雅黑" panose="020B0503020204020204" charset="-122"/>
                  <a:ea typeface="微软雅黑" panose="020B0503020204020204" charset="-122"/>
                </a:rPr>
                <a:t>操作流程：</a:t>
              </a:r>
            </a:p>
            <a:p>
              <a:pPr marL="0" indent="0" algn="just" fontAlgn="auto">
                <a:lnSpc>
                  <a:spcPct val="200000"/>
                </a:lnSpc>
                <a:buNone/>
              </a:pPr>
              <a:r>
                <a:rPr lang="en-US" altLang="zh-CN" sz="7200">
                  <a:latin typeface="微软雅黑" panose="020B0503020204020204" charset="-122"/>
                  <a:ea typeface="微软雅黑" panose="020B0503020204020204" charset="-122"/>
                </a:rPr>
                <a:t>    </a:t>
              </a:r>
              <a:r>
                <a:rPr lang="zh-CN" altLang="en-US" sz="7200">
                  <a:latin typeface="微软雅黑" panose="020B0503020204020204" charset="-122"/>
                  <a:ea typeface="微软雅黑" panose="020B0503020204020204" charset="-122"/>
                </a:rPr>
                <a:t>（</a:t>
              </a:r>
              <a:r>
                <a:rPr lang="en-US" altLang="zh-CN" sz="7200">
                  <a:latin typeface="微软雅黑" panose="020B0503020204020204" charset="-122"/>
                  <a:ea typeface="微软雅黑" panose="020B0503020204020204" charset="-122"/>
                </a:rPr>
                <a:t>1</a:t>
              </a:r>
              <a:r>
                <a:rPr lang="zh-CN" altLang="en-US" sz="7200">
                  <a:latin typeface="微软雅黑" panose="020B0503020204020204" charset="-122"/>
                  <a:ea typeface="微软雅黑" panose="020B0503020204020204" charset="-122"/>
                </a:rPr>
                <a:t>）采集存款账户账号</a:t>
              </a:r>
              <a:endParaRPr lang="en-US" altLang="zh-CN" sz="7200">
                <a:latin typeface="微软雅黑" panose="020B0503020204020204" charset="-122"/>
                <a:ea typeface="微软雅黑" panose="020B0503020204020204" charset="-122"/>
              </a:endParaRPr>
            </a:p>
            <a:p>
              <a:pPr marL="0" indent="0" algn="just" fontAlgn="auto">
                <a:lnSpc>
                  <a:spcPct val="200000"/>
                </a:lnSpc>
                <a:buNone/>
              </a:pPr>
              <a:r>
                <a:rPr lang="en-US" altLang="zh-CN" sz="7200">
                  <a:latin typeface="微软雅黑" panose="020B0503020204020204" charset="-122"/>
                  <a:ea typeface="微软雅黑" panose="020B0503020204020204" charset="-122"/>
                </a:rPr>
                <a:t>    </a:t>
              </a:r>
              <a:r>
                <a:rPr lang="zh-CN" altLang="en-US" sz="7200">
                  <a:latin typeface="微软雅黑" panose="020B0503020204020204" charset="-122"/>
                  <a:ea typeface="微软雅黑" panose="020B0503020204020204" charset="-122"/>
                </a:rPr>
                <a:t>（</a:t>
              </a:r>
              <a:r>
                <a:rPr lang="en-US" altLang="zh-CN" sz="7200">
                  <a:latin typeface="微软雅黑" panose="020B0503020204020204" charset="-122"/>
                  <a:ea typeface="微软雅黑" panose="020B0503020204020204" charset="-122"/>
                </a:rPr>
                <a:t>2</a:t>
              </a:r>
              <a:r>
                <a:rPr lang="zh-CN" altLang="en-US" sz="7200">
                  <a:latin typeface="微软雅黑" panose="020B0503020204020204" charset="-122"/>
                  <a:ea typeface="微软雅黑" panose="020B0503020204020204" charset="-122"/>
                </a:rPr>
                <a:t>）网签三方协议</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7" presetClass="entr" presetSubtype="4" fill="hold" grpId="0" nodeType="withEffect">
                                  <p:stCondLst>
                                    <p:cond delay="0"/>
                                  </p:stCondLst>
                                  <p:childTnLst>
                                    <p:set>
                                      <p:cBhvr>
                                        <p:cTn id="19" dur="500"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2" grpId="0"/>
      <p:bldP spid="2" grpId="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3190" y="389890"/>
            <a:ext cx="8898255" cy="730250"/>
          </a:xfrm>
          <a:gradFill>
            <a:gsLst>
              <a:gs pos="0">
                <a:schemeClr val="accent5">
                  <a:tint val="50000"/>
                  <a:satMod val="300000"/>
                </a:schemeClr>
              </a:gs>
              <a:gs pos="35000">
                <a:schemeClr val="accent5">
                  <a:tint val="37000"/>
                  <a:satMod val="300000"/>
                </a:schemeClr>
              </a:gs>
              <a:gs pos="100000">
                <a:schemeClr val="accent5">
                  <a:tint val="15000"/>
                  <a:satMod val="350000"/>
                </a:schemeClr>
              </a:gs>
              <a:gs pos="100000">
                <a:srgbClr val="F9F8CA"/>
              </a:gs>
              <a:gs pos="6000">
                <a:srgbClr val="4EAADD"/>
              </a:gs>
            </a:gsLst>
            <a:lin scaled="1"/>
          </a:gradFill>
        </p:spPr>
        <p:style>
          <a:lnRef idx="1">
            <a:schemeClr val="accent5"/>
          </a:lnRef>
          <a:fillRef idx="2">
            <a:schemeClr val="accent5"/>
          </a:fillRef>
          <a:effectRef idx="1">
            <a:schemeClr val="accent5"/>
          </a:effectRef>
          <a:fontRef idx="minor">
            <a:schemeClr val="dk1"/>
          </a:fontRef>
        </p:style>
        <p:txBody>
          <a:bodyPr>
            <a:noAutofit/>
          </a:bodyPr>
          <a:lstStyle/>
          <a:p>
            <a:pPr marL="0" indent="0" fontAlgn="auto">
              <a:lnSpc>
                <a:spcPct val="150000"/>
              </a:lnSpc>
              <a:spcBef>
                <a:spcPts val="0"/>
              </a:spcBef>
              <a:buNone/>
            </a:pPr>
            <a:r>
              <a:rPr lang="zh-CN" altLang="en-US" sz="1400" b="1">
                <a:latin typeface="微软雅黑" panose="020B0503020204020204" charset="-122"/>
                <a:ea typeface="微软雅黑" panose="020B0503020204020204" charset="-122"/>
                <a:cs typeface="微软雅黑" panose="020B0503020204020204" charset="-122"/>
              </a:rPr>
              <a:t>路径：</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sym typeface="+mn-ea"/>
              </a:rPr>
              <a:t>我要办税</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sym typeface="+mn-ea"/>
              </a:rPr>
              <a:t>-</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sym typeface="+mn-ea"/>
              </a:rPr>
              <a:t>综合信息报告</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sym typeface="+mn-ea"/>
              </a:rPr>
              <a:t>-</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sym typeface="+mn-ea"/>
              </a:rPr>
              <a:t>制度信息报告</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rPr>
              <a:t>-【存款账户账号报告</a:t>
            </a:r>
            <a:r>
              <a:rPr lang="zh-CN" altLang="en-US" sz="1400">
                <a:latin typeface="微软雅黑" panose="020B0503020204020204" charset="-122"/>
                <a:ea typeface="微软雅黑" panose="020B0503020204020204" charset="-122"/>
                <a:cs typeface="微软雅黑" panose="020B0503020204020204" charset="-122"/>
                <a:sym typeface="+mn-ea"/>
              </a:rPr>
              <a:t>】</a:t>
            </a:r>
            <a:endParaRPr lang="zh-CN" altLang="en-US" sz="1400">
              <a:latin typeface="微软雅黑" panose="020B0503020204020204" charset="-122"/>
              <a:ea typeface="微软雅黑" panose="020B0503020204020204" charset="-122"/>
              <a:cs typeface="微软雅黑" panose="020B0503020204020204" charset="-122"/>
            </a:endParaRPr>
          </a:p>
          <a:p>
            <a:pPr marL="0" indent="0" fontAlgn="auto">
              <a:lnSpc>
                <a:spcPct val="150000"/>
              </a:lnSpc>
              <a:spcBef>
                <a:spcPts val="0"/>
              </a:spcBef>
              <a:buNone/>
            </a:pPr>
            <a:r>
              <a:rPr lang="zh-CN" altLang="en-US" sz="1400" b="1">
                <a:latin typeface="微软雅黑" panose="020B0503020204020204" charset="-122"/>
                <a:ea typeface="微软雅黑" panose="020B0503020204020204" charset="-122"/>
                <a:cs typeface="微软雅黑" panose="020B0503020204020204" charset="-122"/>
              </a:rPr>
              <a:t>流程：</a:t>
            </a:r>
            <a:r>
              <a:rPr lang="zh-CN" altLang="en-US" sz="1400">
                <a:latin typeface="微软雅黑" panose="020B0503020204020204" charset="-122"/>
                <a:ea typeface="微软雅黑" panose="020B0503020204020204" charset="-122"/>
                <a:cs typeface="微软雅黑" panose="020B0503020204020204" charset="-122"/>
              </a:rPr>
              <a:t>签订三方协议的银行信息通过此处采集后带出；填写-保存-下一步-提交-查看结果</a:t>
            </a:r>
          </a:p>
        </p:txBody>
      </p:sp>
      <p:sp>
        <p:nvSpPr>
          <p:cNvPr id="46" name="矩形 45"/>
          <p:cNvSpPr/>
          <p:nvPr/>
        </p:nvSpPr>
        <p:spPr>
          <a:xfrm>
            <a:off x="0" y="0"/>
            <a:ext cx="9142095" cy="418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l"/>
            <a:r>
              <a:rPr lang="zh-CN" altLang="en-GB"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电子税务局网签三方协议</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GB"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操作</a:t>
            </a:r>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流程截屏图</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-存款账户账号报告</a:t>
            </a: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960" y="1179195"/>
            <a:ext cx="7407910" cy="3628390"/>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190" y="1179195"/>
            <a:ext cx="7428865" cy="3632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 grpI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510" y="449580"/>
            <a:ext cx="9110980" cy="448310"/>
          </a:xfrm>
          <a:gradFill>
            <a:gsLst>
              <a:gs pos="0">
                <a:schemeClr val="accent5">
                  <a:tint val="50000"/>
                  <a:satMod val="300000"/>
                </a:schemeClr>
              </a:gs>
              <a:gs pos="35000">
                <a:schemeClr val="accent5">
                  <a:tint val="37000"/>
                  <a:satMod val="300000"/>
                </a:schemeClr>
              </a:gs>
              <a:gs pos="100000">
                <a:schemeClr val="accent5">
                  <a:tint val="15000"/>
                  <a:satMod val="350000"/>
                </a:schemeClr>
              </a:gs>
              <a:gs pos="100000">
                <a:srgbClr val="F9F8CA"/>
              </a:gs>
              <a:gs pos="6000">
                <a:srgbClr val="4EAADD"/>
              </a:gs>
            </a:gsLst>
            <a:lin scaled="1"/>
          </a:gradFill>
        </p:spPr>
        <p:style>
          <a:lnRef idx="1">
            <a:schemeClr val="accent5"/>
          </a:lnRef>
          <a:fillRef idx="2">
            <a:schemeClr val="accent5"/>
          </a:fillRef>
          <a:effectRef idx="1">
            <a:schemeClr val="accent5"/>
          </a:effectRef>
          <a:fontRef idx="minor">
            <a:schemeClr val="dk1"/>
          </a:fontRef>
        </p:style>
        <p:txBody>
          <a:bodyPr>
            <a:normAutofit/>
          </a:bodyPr>
          <a:lstStyle/>
          <a:p>
            <a:pPr marL="0" indent="0" fontAlgn="auto">
              <a:lnSpc>
                <a:spcPct val="150000"/>
              </a:lnSpc>
              <a:spcBef>
                <a:spcPts val="0"/>
              </a:spcBef>
              <a:buNone/>
            </a:pPr>
            <a:r>
              <a:rPr lang="zh-CN" altLang="en-US" sz="1400" b="1">
                <a:latin typeface="微软雅黑" panose="020B0503020204020204" charset="-122"/>
                <a:ea typeface="微软雅黑" panose="020B0503020204020204" charset="-122"/>
                <a:cs typeface="微软雅黑" panose="020B0503020204020204" charset="-122"/>
              </a:rPr>
              <a:t>路径：【</a:t>
            </a:r>
            <a:r>
              <a:rPr lang="zh-CN" altLang="en-US" sz="1400">
                <a:latin typeface="微软雅黑" panose="020B0503020204020204" charset="-122"/>
                <a:ea typeface="微软雅黑" panose="020B0503020204020204" charset="-122"/>
                <a:cs typeface="微软雅黑" panose="020B0503020204020204" charset="-122"/>
              </a:rPr>
              <a:t>我要办税</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rPr>
              <a:t>综合信息报告</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rPr>
              <a:t>制度信息报告</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rPr>
              <a:t>网签三方协议</a:t>
            </a:r>
            <a:r>
              <a:rPr lang="zh-CN" altLang="en-US" sz="1400" b="1">
                <a:latin typeface="微软雅黑" panose="020B0503020204020204" charset="-122"/>
                <a:ea typeface="微软雅黑" panose="020B0503020204020204" charset="-122"/>
                <a:cs typeface="微软雅黑" panose="020B0503020204020204" charset="-122"/>
                <a:sym typeface="+mn-ea"/>
              </a:rPr>
              <a:t>】</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6" name="矩形 45"/>
          <p:cNvSpPr/>
          <p:nvPr/>
        </p:nvSpPr>
        <p:spPr>
          <a:xfrm>
            <a:off x="0" y="30480"/>
            <a:ext cx="9142095" cy="418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l"/>
            <a:r>
              <a:rPr lang="zh-CN" altLang="en-GB"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电子税务局网签三方协议</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GB"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操作路径</a:t>
            </a: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135" y="898525"/>
            <a:ext cx="7763510" cy="3921760"/>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600" y="898525"/>
            <a:ext cx="7975600" cy="3893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0" y="30480"/>
            <a:ext cx="9142095" cy="418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l"/>
            <a:r>
              <a:rPr lang="zh-CN" altLang="en-GB"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电子税务局网签三方协议</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GB"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操作</a:t>
            </a:r>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流程截屏图</a:t>
            </a:r>
            <a:endParaRPr lang="zh-CN" altLang="en-GB"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1"/>
          <p:cNvSpPr txBox="1"/>
          <p:nvPr/>
        </p:nvSpPr>
        <p:spPr>
          <a:xfrm>
            <a:off x="6303010" y="693420"/>
            <a:ext cx="2699385" cy="3969385"/>
          </a:xfrm>
          <a:prstGeom prst="rect">
            <a:avLst/>
          </a:prstGeom>
        </p:spPr>
        <p:style>
          <a:lnRef idx="1">
            <a:schemeClr val="accent5"/>
          </a:lnRef>
          <a:fillRef idx="2">
            <a:schemeClr val="accent5"/>
          </a:fillRef>
          <a:effectRef idx="1">
            <a:schemeClr val="accent5"/>
          </a:effectRef>
          <a:fontRef idx="minor">
            <a:schemeClr val="dk1"/>
          </a:fontRef>
        </p:style>
        <p:txBody>
          <a:bodyPr wrap="square" anchor="t">
            <a:spAutoFit/>
          </a:bodyPr>
          <a:lstStyle/>
          <a:p>
            <a:pPr marL="0" indent="0" fontAlgn="auto">
              <a:lnSpc>
                <a:spcPct val="150000"/>
              </a:lnSpc>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网签三方协议流程：</a:t>
            </a:r>
          </a:p>
          <a:p>
            <a:pPr marL="0" indent="0" fontAlgn="auto">
              <a:lnSpc>
                <a:spcPct val="150000"/>
              </a:lnSpc>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1.没有记录直接新增</a:t>
            </a:r>
          </a:p>
          <a:p>
            <a:pPr marL="0" indent="0" fontAlgn="auto">
              <a:lnSpc>
                <a:spcPct val="150000"/>
              </a:lnSpc>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2.有记录，无法修改或删除，需要先撤销三方协议-提交存款帐号表-重新签订三方协议</a:t>
            </a:r>
          </a:p>
          <a:p>
            <a:pPr marL="0" indent="0" fontAlgn="auto">
              <a:lnSpc>
                <a:spcPct val="150000"/>
              </a:lnSpc>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3.选择银行-编辑银行信息-提交-选择信息-验证</a:t>
            </a:r>
          </a:p>
          <a:p>
            <a:pPr marL="0" indent="0" fontAlgn="auto">
              <a:lnSpc>
                <a:spcPct val="150000"/>
              </a:lnSpc>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4.验证通过-我要查询-办税进度及结果信息查询-涉税文书查签查询结果</a:t>
            </a:r>
          </a:p>
          <a:p>
            <a:pPr marL="0" indent="0" fontAlgn="auto">
              <a:lnSpc>
                <a:spcPct val="150000"/>
              </a:lnSpc>
              <a:buNone/>
            </a:pPr>
            <a:r>
              <a:rPr lang="zh-CN" altLang="en-US" sz="140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注意：</a:t>
            </a: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rPr>
              <a:t>选择批扣标志是否涉及社保</a:t>
            </a:r>
          </a:p>
        </p:txBody>
      </p:sp>
      <p:pic>
        <p:nvPicPr>
          <p:cNvPr id="6" name="图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105" y="499745"/>
            <a:ext cx="6086475" cy="4213860"/>
          </a:xfrm>
          <a:prstGeom prst="rect">
            <a:avLst/>
          </a:prstGeom>
        </p:spPr>
      </p:pic>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980" y="678815"/>
            <a:ext cx="6116320" cy="2019935"/>
          </a:xfrm>
          <a:prstGeom prst="rect">
            <a:avLst/>
          </a:prstGeom>
        </p:spPr>
      </p:pic>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 y="2627630"/>
            <a:ext cx="6070600" cy="1988820"/>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460" y="678815"/>
            <a:ext cx="6073140" cy="2364105"/>
          </a:xfrm>
          <a:prstGeom prst="rect">
            <a:avLst/>
          </a:prstGeom>
        </p:spPr>
      </p:pic>
      <p:pic>
        <p:nvPicPr>
          <p:cNvPr id="10" name="图片 9"/>
          <p:cNvPicPr>
            <a:picLocks noChangeAspect="1"/>
          </p:cNvPicPr>
          <p:nvPr/>
        </p:nvPicPr>
        <p:blipFill>
          <a:blip r:embed="rId6"/>
          <a:stretch>
            <a:fillRect/>
          </a:stretch>
        </p:blipFill>
        <p:spPr>
          <a:xfrm>
            <a:off x="255905" y="678815"/>
            <a:ext cx="6047105" cy="3362325"/>
          </a:xfrm>
          <a:prstGeom prst="rect">
            <a:avLst/>
          </a:prstGeom>
        </p:spPr>
      </p:pic>
      <p:pic>
        <p:nvPicPr>
          <p:cNvPr id="11" name="图片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3705" y="693420"/>
            <a:ext cx="5857875" cy="4020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文本框 1"/>
          <p:cNvSpPr txBox="1"/>
          <p:nvPr/>
        </p:nvSpPr>
        <p:spPr>
          <a:xfrm>
            <a:off x="189865" y="748665"/>
            <a:ext cx="2397125" cy="3646170"/>
          </a:xfrm>
          <a:prstGeom prst="rect">
            <a:avLst/>
          </a:prstGeom>
        </p:spPr>
        <p:style>
          <a:lnRef idx="1">
            <a:schemeClr val="accent5"/>
          </a:lnRef>
          <a:fillRef idx="2">
            <a:schemeClr val="accent5"/>
          </a:fillRef>
          <a:effectRef idx="1">
            <a:schemeClr val="accent5"/>
          </a:effectRef>
          <a:fontRef idx="minor">
            <a:schemeClr val="dk1"/>
          </a:fontRef>
        </p:style>
        <p:txBody>
          <a:bodyPr wrap="square" anchor="t">
            <a:spAutoFit/>
          </a:bodyPr>
          <a:lstStyle/>
          <a:p>
            <a:pPr indent="0" fontAlgn="auto">
              <a:lnSpc>
                <a:spcPct val="150000"/>
              </a:lnSpc>
              <a:buNone/>
            </a:pPr>
            <a:r>
              <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终止网签三方协议流程：</a:t>
            </a:r>
            <a:endParaRPr lang="zh-CN" altLang="en-US" sz="1400">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indent="0" fontAlgn="auto">
              <a:lnSpc>
                <a:spcPct val="150000"/>
              </a:lnSpc>
              <a:buNone/>
            </a:pPr>
            <a:r>
              <a:rPr lang="zh-CN" altLang="en-US" sz="1400">
                <a:latin typeface="微软雅黑" panose="020B0503020204020204" charset="-122"/>
                <a:ea typeface="微软雅黑" panose="020B0503020204020204" charset="-122"/>
                <a:cs typeface="微软雅黑" panose="020B0503020204020204" charset="-122"/>
                <a:sym typeface="+mn-ea"/>
              </a:rPr>
              <a:t>我要办税-综合信息报告-制度信息报告-终止网签三方协议</a:t>
            </a:r>
          </a:p>
          <a:p>
            <a:pPr indent="0" fontAlgn="auto">
              <a:lnSpc>
                <a:spcPct val="150000"/>
              </a:lnSpc>
              <a:buNone/>
            </a:pPr>
            <a:r>
              <a:rPr lang="en-US" altLang="zh-CN" sz="1400">
                <a:latin typeface="微软雅黑" panose="020B0503020204020204" charset="-122"/>
                <a:ea typeface="微软雅黑" panose="020B0503020204020204" charset="-122"/>
                <a:cs typeface="微软雅黑" panose="020B0503020204020204" charset="-122"/>
                <a:sym typeface="+mn-ea"/>
              </a:rPr>
              <a:t>1.</a:t>
            </a:r>
            <a:r>
              <a:rPr lang="zh-CN" altLang="en-US" sz="1400">
                <a:latin typeface="微软雅黑" panose="020B0503020204020204" charset="-122"/>
                <a:ea typeface="微软雅黑" panose="020B0503020204020204" charset="-122"/>
                <a:cs typeface="微软雅黑" panose="020B0503020204020204" charset="-122"/>
                <a:sym typeface="+mn-ea"/>
              </a:rPr>
              <a:t>打印终止协议书（直签银行直接勾选- 终止；非直签银行，先去银行撤销-电税撤销）</a:t>
            </a:r>
          </a:p>
          <a:p>
            <a:pPr indent="0" fontAlgn="auto">
              <a:lnSpc>
                <a:spcPct val="150000"/>
              </a:lnSpc>
              <a:buNone/>
            </a:pPr>
            <a:r>
              <a:rPr lang="en-US" altLang="zh-CN" sz="1400">
                <a:latin typeface="微软雅黑" panose="020B0503020204020204" charset="-122"/>
                <a:ea typeface="微软雅黑" panose="020B0503020204020204" charset="-122"/>
                <a:cs typeface="微软雅黑" panose="020B0503020204020204" charset="-122"/>
                <a:sym typeface="+mn-ea"/>
              </a:rPr>
              <a:t>2.</a:t>
            </a:r>
            <a:r>
              <a:rPr lang="zh-CN" altLang="en-US" sz="1400">
                <a:latin typeface="微软雅黑" panose="020B0503020204020204" charset="-122"/>
                <a:ea typeface="微软雅黑" panose="020B0503020204020204" charset="-122"/>
                <a:cs typeface="微软雅黑" panose="020B0503020204020204" charset="-122"/>
                <a:sym typeface="+mn-ea"/>
              </a:rPr>
              <a:t>我要查询-办税进度及结果信息查询-涉税文书查签查询结果</a:t>
            </a:r>
          </a:p>
        </p:txBody>
      </p:sp>
      <p:sp>
        <p:nvSpPr>
          <p:cNvPr id="46" name="矩形 45"/>
          <p:cNvSpPr/>
          <p:nvPr/>
        </p:nvSpPr>
        <p:spPr>
          <a:xfrm>
            <a:off x="0" y="30480"/>
            <a:ext cx="9142095" cy="418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l"/>
            <a:r>
              <a:rPr lang="zh-CN" altLang="en-GB"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电子税务局网签三方协议</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终止网签三方协议</a:t>
            </a:r>
          </a:p>
        </p:txBody>
      </p:sp>
      <p:pic>
        <p:nvPicPr>
          <p:cNvPr id="7" name="图片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4930" y="878840"/>
            <a:ext cx="6359525" cy="3515995"/>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4000" y="862965"/>
            <a:ext cx="6156960" cy="3417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文本框 1"/>
          <p:cNvSpPr txBox="1"/>
          <p:nvPr/>
        </p:nvSpPr>
        <p:spPr>
          <a:xfrm>
            <a:off x="1986280" y="1104265"/>
            <a:ext cx="5171440" cy="1060450"/>
          </a:xfrm>
          <a:prstGeom prst="rect">
            <a:avLst/>
          </a:prstGeom>
        </p:spPr>
        <p:style>
          <a:lnRef idx="1">
            <a:schemeClr val="accent5"/>
          </a:lnRef>
          <a:fillRef idx="2">
            <a:schemeClr val="accent5"/>
          </a:fillRef>
          <a:effectRef idx="1">
            <a:schemeClr val="accent5"/>
          </a:effectRef>
          <a:fontRef idx="minor">
            <a:schemeClr val="dk1"/>
          </a:fontRef>
        </p:style>
        <p:txBody>
          <a:bodyPr wrap="square" anchor="t">
            <a:spAutoFit/>
          </a:bodyPr>
          <a:lstStyle/>
          <a:p>
            <a:pPr marL="285750" indent="-285750" fontAlgn="auto">
              <a:lnSpc>
                <a:spcPct val="150000"/>
              </a:lnSpc>
              <a:buFont typeface="Arial" panose="020B0604020202020204" pitchFamily="34" charset="0"/>
              <a:buChar char="•"/>
            </a:pPr>
            <a:r>
              <a:rPr lang="zh-CN" altLang="en-US" sz="1400" b="1">
                <a:latin typeface="宋体" panose="02010600030101010101" pitchFamily="2" charset="-122"/>
                <a:ea typeface="宋体" panose="02010600030101010101" pitchFamily="2" charset="-122"/>
                <a:cs typeface="微软雅黑" panose="020B0503020204020204" charset="-122"/>
                <a:sym typeface="+mn-ea"/>
              </a:rPr>
              <a:t>同区变更税务所的无需重签；跨区域需要重签；</a:t>
            </a:r>
          </a:p>
          <a:p>
            <a:pPr marL="285750" indent="-285750" fontAlgn="auto">
              <a:lnSpc>
                <a:spcPct val="150000"/>
              </a:lnSpc>
              <a:buFont typeface="Arial" panose="020B0604020202020204" pitchFamily="34" charset="0"/>
              <a:buChar char="•"/>
            </a:pPr>
            <a:r>
              <a:rPr lang="zh-CN" altLang="en-US" sz="1400" b="1">
                <a:latin typeface="宋体" panose="02010600030101010101" pitchFamily="2" charset="-122"/>
                <a:ea typeface="宋体" panose="02010600030101010101" pitchFamily="2" charset="-122"/>
                <a:cs typeface="微软雅黑" panose="020B0503020204020204" charset="-122"/>
                <a:sym typeface="+mn-ea"/>
              </a:rPr>
              <a:t>企业名称变更；</a:t>
            </a:r>
          </a:p>
          <a:p>
            <a:pPr marL="285750" indent="-285750" fontAlgn="auto">
              <a:lnSpc>
                <a:spcPct val="150000"/>
              </a:lnSpc>
              <a:buFont typeface="Arial" panose="020B0604020202020204" pitchFamily="34" charset="0"/>
              <a:buChar char="•"/>
            </a:pPr>
            <a:r>
              <a:rPr lang="zh-CN" altLang="en-US" sz="1400" b="1">
                <a:latin typeface="宋体" panose="02010600030101010101" pitchFamily="2" charset="-122"/>
                <a:ea typeface="宋体" panose="02010600030101010101" pitchFamily="2" charset="-122"/>
                <a:cs typeface="微软雅黑" panose="020B0503020204020204" charset="-122"/>
                <a:sym typeface="+mn-ea"/>
              </a:rPr>
              <a:t>开户行信息变更（开户行名称、开户行行号、开户行地址）</a:t>
            </a:r>
          </a:p>
        </p:txBody>
      </p:sp>
      <p:sp>
        <p:nvSpPr>
          <p:cNvPr id="46" name="矩形 45"/>
          <p:cNvSpPr/>
          <p:nvPr/>
        </p:nvSpPr>
        <p:spPr>
          <a:xfrm>
            <a:off x="0" y="30480"/>
            <a:ext cx="9142095" cy="418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l"/>
            <a:r>
              <a:rPr lang="zh-CN" altLang="en-GB"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电子税务局网签三方协议</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常见问题处理</a:t>
            </a:r>
          </a:p>
        </p:txBody>
      </p:sp>
      <p:sp>
        <p:nvSpPr>
          <p:cNvPr id="100" name="文本框 99"/>
          <p:cNvSpPr txBox="1"/>
          <p:nvPr/>
        </p:nvSpPr>
        <p:spPr>
          <a:xfrm>
            <a:off x="3402330" y="622300"/>
            <a:ext cx="2336800" cy="4140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fontAlgn="auto">
              <a:lnSpc>
                <a:spcPct val="150000"/>
              </a:lnSpc>
            </a:pPr>
            <a:r>
              <a:rPr lang="zh-CN" altLang="en-US" sz="14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rPr>
              <a:t>以下情况需要重签三方协议</a:t>
            </a:r>
          </a:p>
        </p:txBody>
      </p:sp>
      <p:sp>
        <p:nvSpPr>
          <p:cNvPr id="3" name="文本框 1"/>
          <p:cNvSpPr txBox="1"/>
          <p:nvPr/>
        </p:nvSpPr>
        <p:spPr>
          <a:xfrm>
            <a:off x="1348105" y="2934970"/>
            <a:ext cx="6818630" cy="414020"/>
          </a:xfrm>
          <a:prstGeom prst="rect">
            <a:avLst/>
          </a:prstGeom>
        </p:spPr>
        <p:style>
          <a:lnRef idx="1">
            <a:schemeClr val="accent5"/>
          </a:lnRef>
          <a:fillRef idx="2">
            <a:schemeClr val="accent5"/>
          </a:fillRef>
          <a:effectRef idx="1">
            <a:schemeClr val="accent5"/>
          </a:effectRef>
          <a:fontRef idx="minor">
            <a:schemeClr val="dk1"/>
          </a:fontRef>
        </p:style>
        <p:txBody>
          <a:bodyPr wrap="square" anchor="t">
            <a:spAutoFit/>
          </a:bodyPr>
          <a:lstStyle/>
          <a:p>
            <a:pPr indent="0" fontAlgn="auto">
              <a:lnSpc>
                <a:spcPct val="150000"/>
              </a:lnSpc>
              <a:buNone/>
            </a:pPr>
            <a:r>
              <a:rPr lang="zh-CN" altLang="en-US" sz="1400" b="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微软雅黑" panose="020B0503020204020204" charset="-122"/>
                <a:sym typeface="+mn-ea"/>
              </a:rPr>
              <a:t>解决方法：</a:t>
            </a:r>
            <a:r>
              <a:rPr lang="zh-CN" altLang="en-US" sz="1400" b="1">
                <a:latin typeface="宋体" panose="02010600030101010101" pitchFamily="2" charset="-122"/>
                <a:ea typeface="宋体" panose="02010600030101010101" pitchFamily="2" charset="-122"/>
                <a:cs typeface="微软雅黑" panose="020B0503020204020204" charset="-122"/>
                <a:sym typeface="+mn-ea"/>
              </a:rPr>
              <a:t>无需签定三方协议，只要有有效的存款账户账号信息即可提交代开申请。</a:t>
            </a:r>
          </a:p>
        </p:txBody>
      </p:sp>
      <p:sp>
        <p:nvSpPr>
          <p:cNvPr id="4" name="文本框 3"/>
          <p:cNvSpPr txBox="1"/>
          <p:nvPr/>
        </p:nvSpPr>
        <p:spPr>
          <a:xfrm>
            <a:off x="909955" y="2364740"/>
            <a:ext cx="7324090" cy="4140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fontAlgn="auto">
              <a:lnSpc>
                <a:spcPct val="150000"/>
              </a:lnSpc>
            </a:pPr>
            <a:r>
              <a:rPr lang="zh-CN" altLang="en-US" sz="14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rPr>
              <a:t>通过电子税务局代开增值税专用发票（税务大厅自助机取票方式），是否需要签三方协议？</a:t>
            </a:r>
          </a:p>
        </p:txBody>
      </p:sp>
      <p:sp>
        <p:nvSpPr>
          <p:cNvPr id="7" name="文本框 1"/>
          <p:cNvSpPr txBox="1"/>
          <p:nvPr/>
        </p:nvSpPr>
        <p:spPr>
          <a:xfrm>
            <a:off x="93980" y="4031615"/>
            <a:ext cx="8590280" cy="737235"/>
          </a:xfrm>
          <a:prstGeom prst="rect">
            <a:avLst/>
          </a:prstGeom>
        </p:spPr>
        <p:style>
          <a:lnRef idx="1">
            <a:schemeClr val="accent5"/>
          </a:lnRef>
          <a:fillRef idx="2">
            <a:schemeClr val="accent5"/>
          </a:fillRef>
          <a:effectRef idx="1">
            <a:schemeClr val="accent5"/>
          </a:effectRef>
          <a:fontRef idx="minor">
            <a:schemeClr val="dk1"/>
          </a:fontRef>
        </p:style>
        <p:txBody>
          <a:bodyPr wrap="square" anchor="t">
            <a:spAutoFit/>
          </a:bodyPr>
          <a:lstStyle/>
          <a:p>
            <a:pPr indent="0" fontAlgn="auto">
              <a:lnSpc>
                <a:spcPct val="150000"/>
              </a:lnSpc>
              <a:buNone/>
            </a:pPr>
            <a:r>
              <a:rPr lang="zh-CN" altLang="en-US" sz="1400" b="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微软雅黑" panose="020B0503020204020204" charset="-122"/>
                <a:sym typeface="+mn-ea"/>
              </a:rPr>
              <a:t>问题分析：</a:t>
            </a:r>
            <a:r>
              <a:rPr lang="zh-CN" altLang="en-US" sz="1400" b="1">
                <a:latin typeface="宋体" panose="02010600030101010101" pitchFamily="2" charset="-122"/>
                <a:ea typeface="宋体" panose="02010600030101010101" pitchFamily="2" charset="-122"/>
                <a:cs typeface="微软雅黑" panose="020B0503020204020204" charset="-122"/>
                <a:sym typeface="+mn-ea"/>
              </a:rPr>
              <a:t>“批扣标志”处可选择“所有非批扣”、“所有批扣”</a:t>
            </a:r>
          </a:p>
          <a:p>
            <a:pPr indent="0" fontAlgn="auto">
              <a:lnSpc>
                <a:spcPct val="150000"/>
              </a:lnSpc>
              <a:buNone/>
            </a:pPr>
            <a:r>
              <a:rPr lang="zh-CN" altLang="en-US" sz="1400" b="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微软雅黑" panose="020B0503020204020204" charset="-122"/>
                <a:sym typeface="+mn-ea"/>
              </a:rPr>
              <a:t>解决方法：</a:t>
            </a:r>
            <a:r>
              <a:rPr lang="zh-CN" altLang="en-US" sz="1400" b="1">
                <a:latin typeface="宋体" panose="02010600030101010101" pitchFamily="2" charset="-122"/>
                <a:ea typeface="宋体" panose="02010600030101010101" pitchFamily="2" charset="-122"/>
                <a:cs typeface="微软雅黑" panose="020B0503020204020204" charset="-122"/>
                <a:sym typeface="+mn-ea"/>
              </a:rPr>
              <a:t>若想通过“银行批量扣款”方式缴纳社保费，需选择“所有批扣”；否则，选择“所有非批扣”</a:t>
            </a:r>
          </a:p>
        </p:txBody>
      </p:sp>
      <p:sp>
        <p:nvSpPr>
          <p:cNvPr id="8" name="文本框 7"/>
          <p:cNvSpPr txBox="1"/>
          <p:nvPr/>
        </p:nvSpPr>
        <p:spPr>
          <a:xfrm>
            <a:off x="3067050" y="3505200"/>
            <a:ext cx="3381375" cy="4140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fontAlgn="auto">
              <a:lnSpc>
                <a:spcPct val="150000"/>
              </a:lnSpc>
            </a:pPr>
            <a:r>
              <a:rPr lang="zh-CN" altLang="en-US" sz="14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三方协议中</a:t>
            </a:r>
            <a:r>
              <a:rPr lang="en-US" altLang="zh-CN" sz="14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14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rPr>
              <a:t>批扣标志</a:t>
            </a:r>
            <a:r>
              <a:rPr lang="en-US" altLang="zh-CN" sz="14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1400">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rPr>
              <a:t>处应如何选择？</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strips(downLeft)">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296"/>
                                        </p:tgtEl>
                                        <p:attrNameLst>
                                          <p:attrName>style.visibility</p:attrName>
                                        </p:attrNameLst>
                                      </p:cBhvr>
                                      <p:to>
                                        <p:strVal val="visible"/>
                                      </p:to>
                                    </p:set>
                                    <p:animEffect transition="in" filter="strips(downLeft)">
                                      <p:cBhvr>
                                        <p:cTn id="12" dur="500"/>
                                        <p:tgtEl>
                                          <p:spTgt spid="1229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bldLvl="0" animBg="1"/>
      <p:bldP spid="12296" grpId="1" animBg="1"/>
      <p:bldP spid="100" grpId="0" bldLvl="0" animBg="1"/>
      <p:bldP spid="100" grpId="1" animBg="1"/>
      <p:bldP spid="3" grpId="0" bldLvl="0" animBg="1"/>
      <p:bldP spid="3" grpId="1" animBg="1"/>
      <p:bldP spid="4" grpId="0" bldLvl="0" animBg="1"/>
      <p:bldP spid="4" grpId="1" animBg="1"/>
      <p:bldP spid="7" grpId="0" bldLvl="0" animBg="1"/>
      <p:bldP spid="7" grpId="1" animBg="1"/>
      <p:bldP spid="8" grpId="0" bldLvl="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06375"/>
            <a:ext cx="8229600" cy="857250"/>
          </a:xfrm>
        </p:spPr>
        <p:txBody>
          <a:bodyPr/>
          <a:lstStyle/>
          <a:p>
            <a:r>
              <a:rPr lang="zh-CN" altLang="en-US"/>
              <a:t>关于中兴通</a:t>
            </a:r>
          </a:p>
        </p:txBody>
      </p:sp>
      <p:sp>
        <p:nvSpPr>
          <p:cNvPr id="3" name="内容占位符 2"/>
          <p:cNvSpPr>
            <a:spLocks noGrp="1"/>
          </p:cNvSpPr>
          <p:nvPr>
            <p:ph idx="4294967295"/>
          </p:nvPr>
        </p:nvSpPr>
        <p:spPr>
          <a:xfrm>
            <a:off x="523240" y="1405255"/>
            <a:ext cx="7992110" cy="2997200"/>
          </a:xfrm>
        </p:spPr>
        <p:txBody>
          <a:bodyPr>
            <a:noAutofit/>
          </a:bodyPr>
          <a:lstStyle/>
          <a:p>
            <a:pPr marL="0" indent="0" fontAlgn="auto">
              <a:lnSpc>
                <a:spcPct val="150000"/>
              </a:lnSpc>
              <a:spcBef>
                <a:spcPts val="0"/>
              </a:spcBef>
              <a:buNone/>
            </a:pPr>
            <a:r>
              <a:rPr lang="zh-CN" altLang="en-US" sz="15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北京中兴通网络科技股份有限公司是税务信息化和财税服务的综合服务提供商，业务覆盖全国22个省及副省级税务机关。</a:t>
            </a:r>
          </a:p>
          <a:p>
            <a:pPr marL="0" indent="0" fontAlgn="auto">
              <a:lnSpc>
                <a:spcPct val="150000"/>
              </a:lnSpc>
              <a:spcBef>
                <a:spcPts val="0"/>
              </a:spcBef>
              <a:buNone/>
            </a:pPr>
            <a:r>
              <a:rPr lang="zh-CN" altLang="en-US" sz="15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在北京，中兴通于1996年介入财税业务，并于2003年开始为北京原国税纳税人提供热线接听、在线协助、驻所现场解答和上门处理等支持服务，北京近80%的纳税人享受来自中兴通的网络申报、网上认证税控服务和其他网上办税应用的服务。</a:t>
            </a:r>
          </a:p>
          <a:p>
            <a:pPr fontAlgn="auto">
              <a:lnSpc>
                <a:spcPct val="150000"/>
              </a:lnSpc>
              <a:spcBef>
                <a:spcPts val="0"/>
              </a:spcBef>
            </a:pPr>
            <a:r>
              <a:rPr lang="zh-CN" altLang="en-US" sz="1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2017年12月，中兴通中标北京市税局网上服务系统呼叫中心建设采购项目第一包（东片区），主要负责为纳税人提供电子税务局等网上服务系统相关的自动或人工应答服务，服务至今。</a:t>
            </a:r>
          </a:p>
          <a:p>
            <a:pPr fontAlgn="auto">
              <a:lnSpc>
                <a:spcPct val="150000"/>
              </a:lnSpc>
              <a:spcBef>
                <a:spcPts val="0"/>
              </a:spcBef>
            </a:pPr>
            <a:r>
              <a:rPr lang="zh-CN" altLang="en-US" sz="140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2019年5月开始</a:t>
            </a:r>
            <a:r>
              <a:rPr lang="zh-CN" altLang="en-US" sz="1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，分别承接昌平、东城、石景、延庆及房山等区域的北京市税务局小呼中心12366热线服务，服务至今。</a:t>
            </a:r>
          </a:p>
        </p:txBody>
      </p:sp>
      <p:sp>
        <p:nvSpPr>
          <p:cNvPr id="4" name="标题 1"/>
          <p:cNvSpPr txBox="1"/>
          <p:nvPr/>
        </p:nvSpPr>
        <p:spPr>
          <a:xfrm>
            <a:off x="3175" y="205740"/>
            <a:ext cx="9147810" cy="857250"/>
          </a:xfrm>
          <a:prstGeom prst="rect">
            <a:avLst/>
          </a:prstGeom>
          <a:solidFill>
            <a:srgbClr val="0070C0"/>
          </a:solidFill>
          <a:ln>
            <a:solidFill>
              <a:schemeClr val="tx2"/>
            </a:solidFill>
          </a:ln>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zh-CN" altLang="en-US">
                <a:solidFill>
                  <a:schemeClr val="bg1"/>
                </a:solidFill>
                <a:latin typeface="微软雅黑" panose="020B0503020204020204" charset="-122"/>
                <a:ea typeface="微软雅黑" panose="020B0503020204020204" charset="-122"/>
                <a:cs typeface="微软雅黑" panose="020B0503020204020204" charset="-122"/>
              </a:rPr>
              <a:t>关于中兴通</a:t>
            </a:r>
            <a:r>
              <a:rPr lang="en-US" altLang="zh-CN">
                <a:solidFill>
                  <a:schemeClr val="bg1"/>
                </a:solidFill>
                <a:latin typeface="微软雅黑" panose="020B0503020204020204" charset="-122"/>
                <a:ea typeface="微软雅黑" panose="020B0503020204020204" charset="-122"/>
                <a:cs typeface="微软雅黑" panose="020B0503020204020204" charset="-122"/>
              </a:rPr>
              <a:t>-</a:t>
            </a:r>
            <a:r>
              <a:rPr lang="zh-CN" altLang="en-US">
                <a:solidFill>
                  <a:schemeClr val="bg1"/>
                </a:solidFill>
                <a:latin typeface="微软雅黑" panose="020B0503020204020204" charset="-122"/>
                <a:ea typeface="微软雅黑" panose="020B0503020204020204" charset="-122"/>
                <a:cs typeface="微软雅黑" panose="020B0503020204020204" charset="-122"/>
              </a:rPr>
              <a:t>呼叫中心</a:t>
            </a:r>
            <a:endParaRPr lang="en-US" altLang="zh-CN">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5" name="日期占位符 1"/>
          <p:cNvSpPr txBox="1"/>
          <p:nvPr/>
        </p:nvSpPr>
        <p:spPr>
          <a:xfrm>
            <a:off x="127000" y="4869656"/>
            <a:ext cx="2133600" cy="273844"/>
          </a:xfrm>
          <a:prstGeom prst="rect">
            <a:avLst/>
          </a:prstGeom>
        </p:spPr>
        <p:txBody>
          <a:bodyPr/>
          <a:lstStyle>
            <a:defPPr>
              <a:defRPr lang="zh-CN"/>
            </a:defPPr>
            <a:lvl1pPr marL="0" algn="l" defTabSz="457200" rtl="0" eaLnBrk="1" latinLnBrk="0" hangingPunct="1">
              <a:defRPr sz="1400" kern="1200">
                <a:solidFill>
                  <a:schemeClr val="bg1"/>
                </a:solidFill>
                <a:latin typeface="微软雅黑" panose="020B0503020204020204" charset="-122"/>
                <a:ea typeface="微软雅黑" panose="020B050302020402020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zh-CN" altLang="en-US"/>
              <a:t>热线：</a:t>
            </a:r>
            <a:r>
              <a:rPr kumimoji="1" lang="en-US" altLang="zh-CN"/>
              <a:t>010-62965988</a:t>
            </a:r>
            <a:endParaRPr kumimoji="1" lang="zh-CN" altLang="en-US"/>
          </a:p>
        </p:txBody>
      </p:sp>
      <p:sp>
        <p:nvSpPr>
          <p:cNvPr id="16" name="页脚占位符 2"/>
          <p:cNvSpPr txBox="1"/>
          <p:nvPr/>
        </p:nvSpPr>
        <p:spPr>
          <a:xfrm>
            <a:off x="5334000" y="4859734"/>
            <a:ext cx="2895600" cy="273844"/>
          </a:xfrm>
          <a:prstGeom prst="rect">
            <a:avLst/>
          </a:prstGeom>
        </p:spPr>
        <p:txBody>
          <a:bodyPr/>
          <a:lstStyle>
            <a:defPPr>
              <a:defRPr lang="zh-CN"/>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zh-CN" altLang="en-US"/>
              <a:t>网址：</a:t>
            </a:r>
            <a:r>
              <a:rPr kumimoji="1" lang="en-US" altLang="zh-CN"/>
              <a:t>www.</a:t>
            </a:r>
            <a:r>
              <a:rPr kumimoji="1" lang="en-US" altLang="zh-CN" sz="1400"/>
              <a:t>62212366</a:t>
            </a:r>
            <a:r>
              <a:rPr kumimoji="1" lang="en-US" altLang="zh-CN"/>
              <a:t>.com</a:t>
            </a:r>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498"/>
            <a:ext cx="9144000" cy="3357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8576" tIns="19288" rIns="38576" bIns="19288" rtlCol="0" anchor="ctr"/>
          <a:lstStyle/>
          <a:p>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中兴通简税全新升级</a:t>
            </a:r>
            <a:endPar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43318" y="2667591"/>
            <a:ext cx="720833" cy="720833"/>
          </a:xfrm>
          <a:prstGeom prst="rect">
            <a:avLst/>
          </a:prstGeom>
        </p:spPr>
      </p:pic>
      <p:sp>
        <p:nvSpPr>
          <p:cNvPr id="8" name="文本框 7"/>
          <p:cNvSpPr txBox="1"/>
          <p:nvPr/>
        </p:nvSpPr>
        <p:spPr>
          <a:xfrm>
            <a:off x="4565245" y="3479738"/>
            <a:ext cx="1069745" cy="300082"/>
          </a:xfrm>
          <a:prstGeom prst="rect">
            <a:avLst/>
          </a:prstGeom>
          <a:noFill/>
        </p:spPr>
        <p:txBody>
          <a:bodyPr wrap="square" rtlCol="0">
            <a:spAutoFit/>
          </a:bodyPr>
          <a:lstStyle/>
          <a:p>
            <a:r>
              <a:rPr lang="zh-CN" altLang="en-US" sz="1350" b="1">
                <a:latin typeface="微软雅黑" panose="020B0503020204020204" charset="-122"/>
                <a:ea typeface="微软雅黑" panose="020B0503020204020204" charset="-122"/>
              </a:rPr>
              <a:t>中兴通简税</a:t>
            </a:r>
          </a:p>
        </p:txBody>
      </p:sp>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15836" y="2657369"/>
            <a:ext cx="720832" cy="720832"/>
          </a:xfrm>
          <a:prstGeom prst="rect">
            <a:avLst/>
          </a:prstGeom>
        </p:spPr>
      </p:pic>
      <p:sp>
        <p:nvSpPr>
          <p:cNvPr id="10" name="文本框 9"/>
          <p:cNvSpPr txBox="1"/>
          <p:nvPr/>
        </p:nvSpPr>
        <p:spPr>
          <a:xfrm>
            <a:off x="2865950" y="3482889"/>
            <a:ext cx="854303" cy="300082"/>
          </a:xfrm>
          <a:prstGeom prst="rect">
            <a:avLst/>
          </a:prstGeom>
          <a:noFill/>
        </p:spPr>
        <p:txBody>
          <a:bodyPr wrap="square" rtlCol="0">
            <a:spAutoFit/>
          </a:bodyPr>
          <a:lstStyle/>
          <a:p>
            <a:r>
              <a:rPr lang="en-US" altLang="zh-CN" sz="1350" b="1">
                <a:latin typeface="微软雅黑" panose="020B0503020204020204" charset="-122"/>
                <a:ea typeface="微软雅黑" panose="020B0503020204020204" charset="-122"/>
              </a:rPr>
              <a:t>e</a:t>
            </a:r>
            <a:r>
              <a:rPr lang="zh-CN" altLang="en-US" sz="1350" b="1">
                <a:latin typeface="微软雅黑" panose="020B0503020204020204" charset="-122"/>
                <a:ea typeface="微软雅黑" panose="020B0503020204020204" charset="-122"/>
              </a:rPr>
              <a:t>企简税</a:t>
            </a:r>
          </a:p>
        </p:txBody>
      </p:sp>
      <p:sp>
        <p:nvSpPr>
          <p:cNvPr id="5" name="燕尾形箭头 4"/>
          <p:cNvSpPr/>
          <p:nvPr/>
        </p:nvSpPr>
        <p:spPr>
          <a:xfrm>
            <a:off x="3917116" y="2967898"/>
            <a:ext cx="648129" cy="20702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sp>
        <p:nvSpPr>
          <p:cNvPr id="11" name="文本框 30"/>
          <p:cNvSpPr txBox="1"/>
          <p:nvPr>
            <p:custDataLst>
              <p:tags r:id="rId1"/>
            </p:custDataLst>
          </p:nvPr>
        </p:nvSpPr>
        <p:spPr>
          <a:xfrm>
            <a:off x="463486" y="791517"/>
            <a:ext cx="7729900" cy="989785"/>
          </a:xfrm>
          <a:prstGeom prst="rect">
            <a:avLst/>
          </a:prstGeom>
          <a:noFill/>
        </p:spPr>
        <p:txBody>
          <a:bodyPr wrap="square" rtlCol="0"/>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685165">
              <a:lnSpc>
                <a:spcPct val="200000"/>
              </a:lnSpc>
            </a:pPr>
            <a:r>
              <a:rPr lang="zh-CN" altLang="en-US" sz="1500">
                <a:solidFill>
                  <a:prstClr val="black">
                    <a:lumMod val="75000"/>
                    <a:lumOff val="25000"/>
                  </a:prstClr>
                </a:solidFill>
                <a:latin typeface="微软雅黑" panose="020B0503020204020204" charset="-122"/>
                <a:ea typeface="微软雅黑" panose="020B0503020204020204" charset="-122"/>
              </a:rPr>
              <a:t>金税四期全电发票即将来临，</a:t>
            </a:r>
            <a:r>
              <a:rPr lang="en-US" altLang="zh-CN" sz="1500">
                <a:solidFill>
                  <a:prstClr val="black">
                    <a:lumMod val="75000"/>
                    <a:lumOff val="25000"/>
                  </a:prstClr>
                </a:solidFill>
                <a:latin typeface="微软雅黑" panose="020B0503020204020204" charset="-122"/>
                <a:ea typeface="微软雅黑" panose="020B0503020204020204" charset="-122"/>
              </a:rPr>
              <a:t>e</a:t>
            </a:r>
            <a:r>
              <a:rPr lang="zh-CN" altLang="en-US" sz="1500">
                <a:solidFill>
                  <a:prstClr val="black">
                    <a:lumMod val="75000"/>
                    <a:lumOff val="25000"/>
                  </a:prstClr>
                </a:solidFill>
                <a:latin typeface="微软雅黑" panose="020B0503020204020204" charset="-122"/>
                <a:ea typeface="微软雅黑" panose="020B0503020204020204" charset="-122"/>
              </a:rPr>
              <a:t>企简税为了让企业更稳定的与金税四期对接，更好的配合金税四期的各项新业务或老业务调整，已</a:t>
            </a:r>
            <a:r>
              <a:rPr lang="zh-CN" altLang="en-US" sz="1500" b="1">
                <a:solidFill>
                  <a:prstClr val="black">
                    <a:lumMod val="75000"/>
                    <a:lumOff val="25000"/>
                  </a:prstClr>
                </a:solidFill>
                <a:latin typeface="微软雅黑" panose="020B0503020204020204" charset="-122"/>
                <a:ea typeface="微软雅黑" panose="020B0503020204020204" charset="-122"/>
              </a:rPr>
              <a:t>全新升级变身为 </a:t>
            </a:r>
            <a:r>
              <a:rPr lang="en-US" altLang="zh-CN" sz="1500" b="1">
                <a:solidFill>
                  <a:prstClr val="black">
                    <a:lumMod val="75000"/>
                    <a:lumOff val="25000"/>
                  </a:prstClr>
                </a:solidFill>
                <a:latin typeface="微软雅黑" panose="020B0503020204020204" charset="-122"/>
                <a:ea typeface="微软雅黑" panose="020B0503020204020204" charset="-122"/>
              </a:rPr>
              <a:t>——</a:t>
            </a:r>
            <a:r>
              <a:rPr lang="zh-CN" altLang="en-US" sz="160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b="1">
                <a:ln w="0"/>
                <a:solidFill>
                  <a:srgbClr val="004F7B"/>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中兴通简税</a:t>
            </a:r>
            <a:r>
              <a:rPr lang="zh-CN" altLang="en-US" sz="160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05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defTabSz="685165">
              <a:lnSpc>
                <a:spcPct val="200000"/>
              </a:lnSpc>
            </a:pPr>
            <a:endParaRPr lang="en-US" altLang="zh-CN" sz="1500">
              <a:solidFill>
                <a:prstClr val="black">
                  <a:lumMod val="75000"/>
                  <a:lumOff val="25000"/>
                </a:prst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498"/>
            <a:ext cx="9144000" cy="3357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8576" tIns="19288" rIns="38576" bIns="19288" rtlCol="0" anchor="ctr"/>
          <a:lstStyle/>
          <a:p>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中兴通简税全新升级</a:t>
            </a:r>
            <a:endPar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7" name="图片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5498" y="1140094"/>
            <a:ext cx="5736624" cy="305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5509976" y="4254916"/>
            <a:ext cx="1223412" cy="300082"/>
          </a:xfrm>
          <a:prstGeom prst="rect">
            <a:avLst/>
          </a:prstGeom>
          <a:noFill/>
        </p:spPr>
        <p:txBody>
          <a:bodyPr wrap="none" rtlCol="0">
            <a:spAutoFit/>
          </a:bodyPr>
          <a:lstStyle/>
          <a:p>
            <a:r>
              <a:rPr lang="zh-CN" altLang="en-US" sz="1350" b="1">
                <a:latin typeface="微软雅黑" panose="020B0503020204020204" charset="-122"/>
                <a:ea typeface="微软雅黑" panose="020B0503020204020204" charset="-122"/>
              </a:rPr>
              <a:t>软件登录页面</a:t>
            </a:r>
          </a:p>
        </p:txBody>
      </p:sp>
      <p:sp>
        <p:nvSpPr>
          <p:cNvPr id="11" name="文本框 30"/>
          <p:cNvSpPr txBox="1"/>
          <p:nvPr>
            <p:custDataLst>
              <p:tags r:id="rId1"/>
            </p:custDataLst>
          </p:nvPr>
        </p:nvSpPr>
        <p:spPr>
          <a:xfrm>
            <a:off x="291878" y="1140094"/>
            <a:ext cx="2520862" cy="2684382"/>
          </a:xfrm>
          <a:prstGeom prst="rect">
            <a:avLst/>
          </a:prstGeom>
          <a:noFill/>
        </p:spPr>
        <p:txBody>
          <a:bodyPr wrap="square" rtlCol="0"/>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just" defTabSz="685165">
              <a:lnSpc>
                <a:spcPct val="200000"/>
              </a:lnSpc>
            </a:pPr>
            <a:r>
              <a:rPr lang="zh-CN" altLang="en-US" sz="140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400" b="1">
                <a:ln w="0"/>
                <a:solidFill>
                  <a:srgbClr val="004F7B"/>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中兴通简税</a:t>
            </a:r>
            <a:r>
              <a:rPr lang="zh-CN" altLang="en-US" sz="140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”实现了</a:t>
            </a:r>
            <a:r>
              <a:rPr lang="zh-CN" altLang="en-US" sz="1500">
                <a:solidFill>
                  <a:prstClr val="black">
                    <a:lumMod val="75000"/>
                    <a:lumOff val="25000"/>
                  </a:prstClr>
                </a:solidFill>
                <a:latin typeface="微软雅黑" panose="020B0503020204020204" charset="-122"/>
                <a:ea typeface="微软雅黑" panose="020B0503020204020204" charset="-122"/>
              </a:rPr>
              <a:t>对发票获取、签收、查验、认证、归档全生命周期管理，帮助企业安全保管发票、提高业务效率、规避票据风险。</a:t>
            </a:r>
            <a:endParaRPr lang="en-US" altLang="zh-CN" sz="1500">
              <a:solidFill>
                <a:prstClr val="black">
                  <a:lumMod val="75000"/>
                  <a:lumOff val="25000"/>
                </a:prst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398161" y="1561860"/>
            <a:ext cx="2745839" cy="1925399"/>
          </a:xfrm>
          <a:prstGeom prst="rect">
            <a:avLst/>
          </a:prstGeom>
          <a:noFill/>
        </p:spPr>
        <p:txBody>
          <a:bodyPr wrap="square">
            <a:spAutoFit/>
          </a:bodyPr>
          <a:lstStyle/>
          <a:p>
            <a:pPr marL="214630" indent="-214630">
              <a:lnSpc>
                <a:spcPct val="150000"/>
              </a:lnSpc>
              <a:buFont typeface="Wingdings" panose="05000000000000000000" pitchFamily="2" charset="2"/>
              <a:buChar char="ü"/>
            </a:pPr>
            <a:r>
              <a:rPr lang="zh-CN" altLang="en-US" sz="1350">
                <a:latin typeface="微软雅黑" panose="020B0503020204020204" charset="-122"/>
                <a:ea typeface="微软雅黑" panose="020B0503020204020204" charset="-122"/>
              </a:rPr>
              <a:t>联通税务局端</a:t>
            </a:r>
          </a:p>
          <a:p>
            <a:pPr marL="214630" indent="-214630">
              <a:lnSpc>
                <a:spcPct val="150000"/>
              </a:lnSpc>
              <a:buFont typeface="Wingdings" panose="05000000000000000000" pitchFamily="2" charset="2"/>
              <a:buChar char="ü"/>
            </a:pPr>
            <a:r>
              <a:rPr lang="zh-CN" altLang="en-US" sz="1350">
                <a:latin typeface="微软雅黑" panose="020B0503020204020204" charset="-122"/>
                <a:ea typeface="微软雅黑" panose="020B0503020204020204" charset="-122"/>
              </a:rPr>
              <a:t>定时同步税务局端全量发票数据</a:t>
            </a:r>
          </a:p>
          <a:p>
            <a:pPr marL="214630" indent="-214630">
              <a:lnSpc>
                <a:spcPct val="150000"/>
              </a:lnSpc>
              <a:buFont typeface="Wingdings" panose="05000000000000000000" pitchFamily="2" charset="2"/>
              <a:buChar char="ü"/>
            </a:pPr>
            <a:r>
              <a:rPr lang="zh-CN" altLang="en-US" sz="1350">
                <a:latin typeface="微软雅黑" panose="020B0503020204020204" charset="-122"/>
                <a:ea typeface="微软雅黑" panose="020B0503020204020204" charset="-122"/>
              </a:rPr>
              <a:t>构建企业端发票台账的数据基础</a:t>
            </a:r>
            <a:endParaRPr lang="en-US" altLang="zh-CN" sz="1350">
              <a:latin typeface="微软雅黑" panose="020B0503020204020204" charset="-122"/>
              <a:ea typeface="微软雅黑" panose="020B0503020204020204" charset="-122"/>
            </a:endParaRPr>
          </a:p>
          <a:p>
            <a:pPr>
              <a:lnSpc>
                <a:spcPct val="150000"/>
              </a:lnSpc>
            </a:pPr>
            <a:endParaRPr lang="en-US" altLang="zh-CN" sz="1350">
              <a:latin typeface="微软雅黑" panose="020B0503020204020204" charset="-122"/>
              <a:ea typeface="微软雅黑" panose="020B0503020204020204" charset="-122"/>
            </a:endParaRPr>
          </a:p>
        </p:txBody>
      </p:sp>
      <p:sp>
        <p:nvSpPr>
          <p:cNvPr id="4" name="矩形 3"/>
          <p:cNvSpPr/>
          <p:nvPr/>
        </p:nvSpPr>
        <p:spPr>
          <a:xfrm>
            <a:off x="0" y="14498"/>
            <a:ext cx="9144000" cy="3357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8576" tIns="19288" rIns="38576" bIns="19288" rtlCol="0" anchor="ctr"/>
          <a:lstStyle/>
          <a:p>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中兴通简税</a:t>
            </a:r>
            <a:r>
              <a:rPr lang="en-US" altLang="zh-CN"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发票获取（局端同步）</a:t>
            </a:r>
            <a:endPar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17448" y="783648"/>
            <a:ext cx="6108863" cy="3566921"/>
          </a:xfrm>
          <a:prstGeom prst="rect">
            <a:avLst/>
          </a:prstGeom>
          <a:effectLst>
            <a:outerShdw blurRad="50800" dist="38100" dir="2700000" algn="tl" rotWithShape="0">
              <a:prstClr val="black">
                <a:alpha val="40000"/>
              </a:prst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820" y="742778"/>
            <a:ext cx="6280349" cy="3663537"/>
          </a:xfrm>
          <a:prstGeom prst="rect">
            <a:avLst/>
          </a:prstGeom>
          <a:effectLst>
            <a:outerShdw blurRad="50800" dist="38100" dir="2700000" algn="tl" rotWithShape="0">
              <a:prstClr val="black">
                <a:alpha val="40000"/>
              </a:prstClr>
            </a:outerShdw>
          </a:effectLst>
        </p:spPr>
      </p:pic>
      <p:sp>
        <p:nvSpPr>
          <p:cNvPr id="4" name="矩形 3"/>
          <p:cNvSpPr/>
          <p:nvPr/>
        </p:nvSpPr>
        <p:spPr>
          <a:xfrm>
            <a:off x="0" y="14498"/>
            <a:ext cx="9144000" cy="3357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8576" tIns="19288" rIns="38576" bIns="19288" rtlCol="0" anchor="ctr"/>
          <a:lstStyle/>
          <a:p>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中兴通简税</a:t>
            </a:r>
            <a:r>
              <a:rPr lang="en-US" altLang="zh-CN"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发票获取（多种方式签收）</a:t>
            </a:r>
            <a:endPar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8" name="图片 7"/>
          <p:cNvPicPr>
            <a:picLocks noChangeAspect="1"/>
          </p:cNvPicPr>
          <p:nvPr/>
        </p:nvPicPr>
        <p:blipFill rotWithShape="1">
          <a:blip r:embed="rId3" cstate="email">
            <a:extLst>
              <a:ext uri="{28A0092B-C50C-407E-A947-70E740481C1C}">
                <a14:useLocalDpi xmlns:a14="http://schemas.microsoft.com/office/drawing/2010/main"/>
              </a:ext>
            </a:extLst>
          </a:blip>
          <a:srcRect l="-1" r="1019"/>
          <a:stretch>
            <a:fillRect/>
          </a:stretch>
        </p:blipFill>
        <p:spPr>
          <a:xfrm>
            <a:off x="109840" y="1420929"/>
            <a:ext cx="6501329" cy="524252"/>
          </a:xfrm>
          <a:prstGeom prst="rect">
            <a:avLst/>
          </a:prstGeom>
          <a:ln w="28575">
            <a:solidFill>
              <a:srgbClr val="1586E9"/>
            </a:solidFill>
          </a:ln>
          <a:effectLst>
            <a:outerShdw blurRad="50800" dist="38100" dir="2700000" algn="tl" rotWithShape="0">
              <a:prstClr val="black">
                <a:alpha val="40000"/>
              </a:prstClr>
            </a:outerShdw>
          </a:effectLst>
        </p:spPr>
      </p:pic>
      <p:sp>
        <p:nvSpPr>
          <p:cNvPr id="2" name="文本框 1"/>
          <p:cNvSpPr txBox="1"/>
          <p:nvPr/>
        </p:nvSpPr>
        <p:spPr>
          <a:xfrm>
            <a:off x="6721167" y="1033954"/>
            <a:ext cx="2391911" cy="2552174"/>
          </a:xfrm>
          <a:prstGeom prst="rect">
            <a:avLst/>
          </a:prstGeom>
          <a:noFill/>
        </p:spPr>
        <p:txBody>
          <a:bodyPr wrap="square">
            <a:spAutoFit/>
          </a:bodyPr>
          <a:lstStyle/>
          <a:p>
            <a:pPr lvl="0" algn="just">
              <a:lnSpc>
                <a:spcPct val="150000"/>
              </a:lnSpc>
            </a:pPr>
            <a:endParaRPr lang="en-US" altLang="zh-CN" sz="1350" kern="100" dirty="0">
              <a:latin typeface="等线" panose="02010600030101010101" pitchFamily="2" charset="-122"/>
              <a:ea typeface="微软雅黑" panose="020B0503020204020204" charset="-122"/>
              <a:cs typeface="Times New Roman" panose="02020603050405020304" pitchFamily="18" charset="0"/>
            </a:endParaRPr>
          </a:p>
          <a:p>
            <a:pPr marL="214630" indent="-214630" algn="just">
              <a:lnSpc>
                <a:spcPct val="150000"/>
              </a:lnSpc>
              <a:buFont typeface="Wingdings" panose="05000000000000000000" pitchFamily="2" charset="2"/>
              <a:buChar char="ü"/>
            </a:pPr>
            <a:r>
              <a:rPr lang="zh-CN" altLang="en-US" sz="1350">
                <a:ea typeface="微软雅黑" panose="020B0503020204020204" charset="-122"/>
                <a:cs typeface="Times New Roman" panose="02020603050405020304" pitchFamily="18" charset="0"/>
              </a:rPr>
              <a:t>将企业实际接收的发票与税局端发票数据建立物理对照关系，清晰化财务对发票的管控范围</a:t>
            </a:r>
            <a:endParaRPr lang="en-US" altLang="zh-CN" sz="1350">
              <a:ea typeface="微软雅黑" panose="020B0503020204020204" charset="-122"/>
              <a:cs typeface="Times New Roman" panose="02020603050405020304" pitchFamily="18" charset="0"/>
            </a:endParaRPr>
          </a:p>
          <a:p>
            <a:pPr marL="214630" indent="-214630" algn="just">
              <a:lnSpc>
                <a:spcPct val="150000"/>
              </a:lnSpc>
              <a:buFont typeface="Wingdings" panose="05000000000000000000" pitchFamily="2" charset="2"/>
              <a:buChar char="ü"/>
            </a:pPr>
            <a:r>
              <a:rPr lang="zh-CN" altLang="en-US" sz="1350">
                <a:ea typeface="微软雅黑" panose="020B0503020204020204" charset="-122"/>
                <a:cs typeface="Times New Roman" panose="02020603050405020304" pitchFamily="18" charset="0"/>
              </a:rPr>
              <a:t>多角色、多方式发票签收，如文件、扫码、批量等方式</a:t>
            </a:r>
            <a:endParaRPr lang="en-US" altLang="zh-CN" sz="1350">
              <a:ea typeface="微软雅黑" panose="020B0503020204020204"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4498"/>
            <a:ext cx="9144000" cy="3357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8576" tIns="19288" rIns="38576" bIns="19288" rtlCol="0" anchor="ctr"/>
          <a:lstStyle/>
          <a:p>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中兴通简税</a:t>
            </a:r>
            <a:r>
              <a:rPr lang="en-US" altLang="zh-CN"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台账管理</a:t>
            </a:r>
            <a:endPar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nvGrpSpPr>
          <p:cNvPr id="4" name="组合 3"/>
          <p:cNvGrpSpPr/>
          <p:nvPr/>
        </p:nvGrpSpPr>
        <p:grpSpPr>
          <a:xfrm>
            <a:off x="373073" y="1506682"/>
            <a:ext cx="8325546" cy="2031540"/>
            <a:chOff x="497429" y="2037013"/>
            <a:chExt cx="11100728" cy="2708720"/>
          </a:xfrm>
        </p:grpSpPr>
        <p:sp>
          <p:nvSpPr>
            <p:cNvPr id="5" name="任意多边形 4"/>
            <p:cNvSpPr/>
            <p:nvPr/>
          </p:nvSpPr>
          <p:spPr>
            <a:xfrm>
              <a:off x="5045878" y="2037013"/>
              <a:ext cx="1776212" cy="1184141"/>
            </a:xfrm>
            <a:custGeom>
              <a:avLst/>
              <a:gdLst>
                <a:gd name="connsiteX0" fmla="*/ 0 w 1467242"/>
                <a:gd name="connsiteY0" fmla="*/ 97816 h 978161"/>
                <a:gd name="connsiteX1" fmla="*/ 97816 w 1467242"/>
                <a:gd name="connsiteY1" fmla="*/ 0 h 978161"/>
                <a:gd name="connsiteX2" fmla="*/ 1369426 w 1467242"/>
                <a:gd name="connsiteY2" fmla="*/ 0 h 978161"/>
                <a:gd name="connsiteX3" fmla="*/ 1467242 w 1467242"/>
                <a:gd name="connsiteY3" fmla="*/ 97816 h 978161"/>
                <a:gd name="connsiteX4" fmla="*/ 1467242 w 1467242"/>
                <a:gd name="connsiteY4" fmla="*/ 880345 h 978161"/>
                <a:gd name="connsiteX5" fmla="*/ 1369426 w 1467242"/>
                <a:gd name="connsiteY5" fmla="*/ 978161 h 978161"/>
                <a:gd name="connsiteX6" fmla="*/ 97816 w 1467242"/>
                <a:gd name="connsiteY6" fmla="*/ 978161 h 978161"/>
                <a:gd name="connsiteX7" fmla="*/ 0 w 1467242"/>
                <a:gd name="connsiteY7" fmla="*/ 880345 h 978161"/>
                <a:gd name="connsiteX8" fmla="*/ 0 w 1467242"/>
                <a:gd name="connsiteY8" fmla="*/ 97816 h 97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242" h="978161">
                  <a:moveTo>
                    <a:pt x="0" y="97816"/>
                  </a:moveTo>
                  <a:cubicBezTo>
                    <a:pt x="0" y="43794"/>
                    <a:pt x="43794" y="0"/>
                    <a:pt x="97816" y="0"/>
                  </a:cubicBezTo>
                  <a:lnTo>
                    <a:pt x="1369426" y="0"/>
                  </a:lnTo>
                  <a:cubicBezTo>
                    <a:pt x="1423448" y="0"/>
                    <a:pt x="1467242" y="43794"/>
                    <a:pt x="1467242" y="97816"/>
                  </a:cubicBezTo>
                  <a:lnTo>
                    <a:pt x="1467242" y="880345"/>
                  </a:lnTo>
                  <a:cubicBezTo>
                    <a:pt x="1467242" y="934367"/>
                    <a:pt x="1423448" y="978161"/>
                    <a:pt x="1369426" y="978161"/>
                  </a:cubicBezTo>
                  <a:lnTo>
                    <a:pt x="97816" y="978161"/>
                  </a:lnTo>
                  <a:cubicBezTo>
                    <a:pt x="43794" y="978161"/>
                    <a:pt x="0" y="934367"/>
                    <a:pt x="0" y="880345"/>
                  </a:cubicBezTo>
                  <a:lnTo>
                    <a:pt x="0" y="97816"/>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90067" tIns="90067" rIns="90067" bIns="90067" numCol="1" spcCol="1270" anchor="ctr" anchorCtr="0">
              <a:noAutofit/>
            </a:bodyPr>
            <a:lstStyle/>
            <a:p>
              <a:pPr algn="ctr" defTabSz="800100">
                <a:lnSpc>
                  <a:spcPct val="90000"/>
                </a:lnSpc>
                <a:spcBef>
                  <a:spcPct val="0"/>
                </a:spcBef>
                <a:spcAft>
                  <a:spcPct val="35000"/>
                </a:spcAft>
              </a:pPr>
              <a:r>
                <a:rPr lang="zh-CN" altLang="en-US" b="1">
                  <a:latin typeface="微软雅黑" panose="020B0503020204020204" charset="-122"/>
                  <a:ea typeface="微软雅黑" panose="020B0503020204020204" charset="-122"/>
                </a:rPr>
                <a:t>发票台账</a:t>
              </a:r>
            </a:p>
          </p:txBody>
        </p:sp>
        <p:sp>
          <p:nvSpPr>
            <p:cNvPr id="6" name="任意多边形 5"/>
            <p:cNvSpPr/>
            <p:nvPr/>
          </p:nvSpPr>
          <p:spPr>
            <a:xfrm>
              <a:off x="497429" y="3146636"/>
              <a:ext cx="4644863" cy="620936"/>
            </a:xfrm>
            <a:custGeom>
              <a:avLst/>
              <a:gdLst/>
              <a:ahLst/>
              <a:cxnLst/>
              <a:rect l="0" t="0" r="0" b="0"/>
              <a:pathLst>
                <a:path>
                  <a:moveTo>
                    <a:pt x="4644862" y="0"/>
                  </a:moveTo>
                  <a:lnTo>
                    <a:pt x="4644862" y="310468"/>
                  </a:lnTo>
                  <a:lnTo>
                    <a:pt x="0" y="310468"/>
                  </a:lnTo>
                  <a:lnTo>
                    <a:pt x="0" y="620936"/>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 name="任意多边形 6"/>
            <p:cNvSpPr/>
            <p:nvPr/>
          </p:nvSpPr>
          <p:spPr>
            <a:xfrm>
              <a:off x="593841" y="3767572"/>
              <a:ext cx="1467242" cy="978161"/>
            </a:xfrm>
            <a:custGeom>
              <a:avLst/>
              <a:gdLst>
                <a:gd name="connsiteX0" fmla="*/ 0 w 1467242"/>
                <a:gd name="connsiteY0" fmla="*/ 97816 h 978161"/>
                <a:gd name="connsiteX1" fmla="*/ 97816 w 1467242"/>
                <a:gd name="connsiteY1" fmla="*/ 0 h 978161"/>
                <a:gd name="connsiteX2" fmla="*/ 1369426 w 1467242"/>
                <a:gd name="connsiteY2" fmla="*/ 0 h 978161"/>
                <a:gd name="connsiteX3" fmla="*/ 1467242 w 1467242"/>
                <a:gd name="connsiteY3" fmla="*/ 97816 h 978161"/>
                <a:gd name="connsiteX4" fmla="*/ 1467242 w 1467242"/>
                <a:gd name="connsiteY4" fmla="*/ 880345 h 978161"/>
                <a:gd name="connsiteX5" fmla="*/ 1369426 w 1467242"/>
                <a:gd name="connsiteY5" fmla="*/ 978161 h 978161"/>
                <a:gd name="connsiteX6" fmla="*/ 97816 w 1467242"/>
                <a:gd name="connsiteY6" fmla="*/ 978161 h 978161"/>
                <a:gd name="connsiteX7" fmla="*/ 0 w 1467242"/>
                <a:gd name="connsiteY7" fmla="*/ 880345 h 978161"/>
                <a:gd name="connsiteX8" fmla="*/ 0 w 1467242"/>
                <a:gd name="connsiteY8" fmla="*/ 97816 h 97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242" h="978161">
                  <a:moveTo>
                    <a:pt x="0" y="97816"/>
                  </a:moveTo>
                  <a:cubicBezTo>
                    <a:pt x="0" y="43794"/>
                    <a:pt x="43794" y="0"/>
                    <a:pt x="97816" y="0"/>
                  </a:cubicBezTo>
                  <a:lnTo>
                    <a:pt x="1369426" y="0"/>
                  </a:lnTo>
                  <a:cubicBezTo>
                    <a:pt x="1423448" y="0"/>
                    <a:pt x="1467242" y="43794"/>
                    <a:pt x="1467242" y="97816"/>
                  </a:cubicBezTo>
                  <a:lnTo>
                    <a:pt x="1467242" y="880345"/>
                  </a:lnTo>
                  <a:cubicBezTo>
                    <a:pt x="1467242" y="934367"/>
                    <a:pt x="1423448" y="978161"/>
                    <a:pt x="1369426" y="978161"/>
                  </a:cubicBezTo>
                  <a:lnTo>
                    <a:pt x="97816" y="978161"/>
                  </a:lnTo>
                  <a:cubicBezTo>
                    <a:pt x="43794" y="978161"/>
                    <a:pt x="0" y="934367"/>
                    <a:pt x="0" y="880345"/>
                  </a:cubicBezTo>
                  <a:lnTo>
                    <a:pt x="0" y="9781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0067" tIns="90067" rIns="90067" bIns="90067" numCol="1" spcCol="1270" anchor="ctr" anchorCtr="0">
              <a:noAutofit/>
            </a:bodyPr>
            <a:lstStyle/>
            <a:p>
              <a:pPr algn="ctr" defTabSz="800100">
                <a:lnSpc>
                  <a:spcPct val="90000"/>
                </a:lnSpc>
                <a:spcBef>
                  <a:spcPct val="0"/>
                </a:spcBef>
                <a:spcAft>
                  <a:spcPct val="35000"/>
                </a:spcAft>
              </a:pPr>
              <a:r>
                <a:rPr lang="zh-CN" altLang="en-US">
                  <a:ea typeface="微软雅黑" panose="020B0503020204020204" charset="-122"/>
                </a:rPr>
                <a:t>签收</a:t>
              </a:r>
            </a:p>
          </p:txBody>
        </p:sp>
        <p:sp>
          <p:nvSpPr>
            <p:cNvPr id="9" name="任意多边形 8"/>
            <p:cNvSpPr/>
            <p:nvPr/>
          </p:nvSpPr>
          <p:spPr>
            <a:xfrm>
              <a:off x="2501256" y="3767572"/>
              <a:ext cx="1467242" cy="978161"/>
            </a:xfrm>
            <a:custGeom>
              <a:avLst/>
              <a:gdLst>
                <a:gd name="connsiteX0" fmla="*/ 0 w 1467242"/>
                <a:gd name="connsiteY0" fmla="*/ 97816 h 978161"/>
                <a:gd name="connsiteX1" fmla="*/ 97816 w 1467242"/>
                <a:gd name="connsiteY1" fmla="*/ 0 h 978161"/>
                <a:gd name="connsiteX2" fmla="*/ 1369426 w 1467242"/>
                <a:gd name="connsiteY2" fmla="*/ 0 h 978161"/>
                <a:gd name="connsiteX3" fmla="*/ 1467242 w 1467242"/>
                <a:gd name="connsiteY3" fmla="*/ 97816 h 978161"/>
                <a:gd name="connsiteX4" fmla="*/ 1467242 w 1467242"/>
                <a:gd name="connsiteY4" fmla="*/ 880345 h 978161"/>
                <a:gd name="connsiteX5" fmla="*/ 1369426 w 1467242"/>
                <a:gd name="connsiteY5" fmla="*/ 978161 h 978161"/>
                <a:gd name="connsiteX6" fmla="*/ 97816 w 1467242"/>
                <a:gd name="connsiteY6" fmla="*/ 978161 h 978161"/>
                <a:gd name="connsiteX7" fmla="*/ 0 w 1467242"/>
                <a:gd name="connsiteY7" fmla="*/ 880345 h 978161"/>
                <a:gd name="connsiteX8" fmla="*/ 0 w 1467242"/>
                <a:gd name="connsiteY8" fmla="*/ 97816 h 97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242" h="978161">
                  <a:moveTo>
                    <a:pt x="0" y="97816"/>
                  </a:moveTo>
                  <a:cubicBezTo>
                    <a:pt x="0" y="43794"/>
                    <a:pt x="43794" y="0"/>
                    <a:pt x="97816" y="0"/>
                  </a:cubicBezTo>
                  <a:lnTo>
                    <a:pt x="1369426" y="0"/>
                  </a:lnTo>
                  <a:cubicBezTo>
                    <a:pt x="1423448" y="0"/>
                    <a:pt x="1467242" y="43794"/>
                    <a:pt x="1467242" y="97816"/>
                  </a:cubicBezTo>
                  <a:lnTo>
                    <a:pt x="1467242" y="880345"/>
                  </a:lnTo>
                  <a:cubicBezTo>
                    <a:pt x="1467242" y="934367"/>
                    <a:pt x="1423448" y="978161"/>
                    <a:pt x="1369426" y="978161"/>
                  </a:cubicBezTo>
                  <a:lnTo>
                    <a:pt x="97816" y="978161"/>
                  </a:lnTo>
                  <a:cubicBezTo>
                    <a:pt x="43794" y="978161"/>
                    <a:pt x="0" y="934367"/>
                    <a:pt x="0" y="880345"/>
                  </a:cubicBezTo>
                  <a:lnTo>
                    <a:pt x="0" y="9781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0067" tIns="90067" rIns="90067" bIns="90067" numCol="1" spcCol="1270" anchor="ctr" anchorCtr="0">
              <a:noAutofit/>
            </a:bodyPr>
            <a:lstStyle/>
            <a:p>
              <a:pPr algn="ctr" defTabSz="800100">
                <a:lnSpc>
                  <a:spcPct val="90000"/>
                </a:lnSpc>
                <a:spcBef>
                  <a:spcPct val="0"/>
                </a:spcBef>
                <a:spcAft>
                  <a:spcPct val="35000"/>
                </a:spcAft>
              </a:pPr>
              <a:r>
                <a:rPr lang="zh-CN" altLang="en-US">
                  <a:ea typeface="微软雅黑" panose="020B0503020204020204" charset="-122"/>
                </a:rPr>
                <a:t>入账</a:t>
              </a:r>
            </a:p>
          </p:txBody>
        </p:sp>
        <p:sp>
          <p:nvSpPr>
            <p:cNvPr id="11" name="任意多边形 10"/>
            <p:cNvSpPr/>
            <p:nvPr/>
          </p:nvSpPr>
          <p:spPr>
            <a:xfrm>
              <a:off x="4408671" y="3767572"/>
              <a:ext cx="1467242" cy="978161"/>
            </a:xfrm>
            <a:custGeom>
              <a:avLst/>
              <a:gdLst>
                <a:gd name="connsiteX0" fmla="*/ 0 w 1467242"/>
                <a:gd name="connsiteY0" fmla="*/ 97816 h 978161"/>
                <a:gd name="connsiteX1" fmla="*/ 97816 w 1467242"/>
                <a:gd name="connsiteY1" fmla="*/ 0 h 978161"/>
                <a:gd name="connsiteX2" fmla="*/ 1369426 w 1467242"/>
                <a:gd name="connsiteY2" fmla="*/ 0 h 978161"/>
                <a:gd name="connsiteX3" fmla="*/ 1467242 w 1467242"/>
                <a:gd name="connsiteY3" fmla="*/ 97816 h 978161"/>
                <a:gd name="connsiteX4" fmla="*/ 1467242 w 1467242"/>
                <a:gd name="connsiteY4" fmla="*/ 880345 h 978161"/>
                <a:gd name="connsiteX5" fmla="*/ 1369426 w 1467242"/>
                <a:gd name="connsiteY5" fmla="*/ 978161 h 978161"/>
                <a:gd name="connsiteX6" fmla="*/ 97816 w 1467242"/>
                <a:gd name="connsiteY6" fmla="*/ 978161 h 978161"/>
                <a:gd name="connsiteX7" fmla="*/ 0 w 1467242"/>
                <a:gd name="connsiteY7" fmla="*/ 880345 h 978161"/>
                <a:gd name="connsiteX8" fmla="*/ 0 w 1467242"/>
                <a:gd name="connsiteY8" fmla="*/ 97816 h 97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242" h="978161">
                  <a:moveTo>
                    <a:pt x="0" y="97816"/>
                  </a:moveTo>
                  <a:cubicBezTo>
                    <a:pt x="0" y="43794"/>
                    <a:pt x="43794" y="0"/>
                    <a:pt x="97816" y="0"/>
                  </a:cubicBezTo>
                  <a:lnTo>
                    <a:pt x="1369426" y="0"/>
                  </a:lnTo>
                  <a:cubicBezTo>
                    <a:pt x="1423448" y="0"/>
                    <a:pt x="1467242" y="43794"/>
                    <a:pt x="1467242" y="97816"/>
                  </a:cubicBezTo>
                  <a:lnTo>
                    <a:pt x="1467242" y="880345"/>
                  </a:lnTo>
                  <a:cubicBezTo>
                    <a:pt x="1467242" y="934367"/>
                    <a:pt x="1423448" y="978161"/>
                    <a:pt x="1369426" y="978161"/>
                  </a:cubicBezTo>
                  <a:lnTo>
                    <a:pt x="97816" y="978161"/>
                  </a:lnTo>
                  <a:cubicBezTo>
                    <a:pt x="43794" y="978161"/>
                    <a:pt x="0" y="934367"/>
                    <a:pt x="0" y="880345"/>
                  </a:cubicBezTo>
                  <a:lnTo>
                    <a:pt x="0" y="9781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0067" tIns="90067" rIns="90067" bIns="90067" numCol="1" spcCol="1270" anchor="ctr" anchorCtr="0">
              <a:noAutofit/>
            </a:bodyPr>
            <a:lstStyle/>
            <a:p>
              <a:pPr algn="ctr" defTabSz="800100">
                <a:lnSpc>
                  <a:spcPct val="90000"/>
                </a:lnSpc>
                <a:spcBef>
                  <a:spcPct val="0"/>
                </a:spcBef>
                <a:spcAft>
                  <a:spcPct val="35000"/>
                </a:spcAft>
              </a:pPr>
              <a:r>
                <a:rPr lang="zh-CN" altLang="en-US">
                  <a:ea typeface="微软雅黑" panose="020B0503020204020204" charset="-122"/>
                </a:rPr>
                <a:t>认证</a:t>
              </a:r>
            </a:p>
          </p:txBody>
        </p:sp>
        <p:sp>
          <p:nvSpPr>
            <p:cNvPr id="13" name="任意多边形 12"/>
            <p:cNvSpPr/>
            <p:nvPr/>
          </p:nvSpPr>
          <p:spPr>
            <a:xfrm>
              <a:off x="6316085" y="3767572"/>
              <a:ext cx="1467242" cy="978161"/>
            </a:xfrm>
            <a:custGeom>
              <a:avLst/>
              <a:gdLst>
                <a:gd name="connsiteX0" fmla="*/ 0 w 1467242"/>
                <a:gd name="connsiteY0" fmla="*/ 97816 h 978161"/>
                <a:gd name="connsiteX1" fmla="*/ 97816 w 1467242"/>
                <a:gd name="connsiteY1" fmla="*/ 0 h 978161"/>
                <a:gd name="connsiteX2" fmla="*/ 1369426 w 1467242"/>
                <a:gd name="connsiteY2" fmla="*/ 0 h 978161"/>
                <a:gd name="connsiteX3" fmla="*/ 1467242 w 1467242"/>
                <a:gd name="connsiteY3" fmla="*/ 97816 h 978161"/>
                <a:gd name="connsiteX4" fmla="*/ 1467242 w 1467242"/>
                <a:gd name="connsiteY4" fmla="*/ 880345 h 978161"/>
                <a:gd name="connsiteX5" fmla="*/ 1369426 w 1467242"/>
                <a:gd name="connsiteY5" fmla="*/ 978161 h 978161"/>
                <a:gd name="connsiteX6" fmla="*/ 97816 w 1467242"/>
                <a:gd name="connsiteY6" fmla="*/ 978161 h 978161"/>
                <a:gd name="connsiteX7" fmla="*/ 0 w 1467242"/>
                <a:gd name="connsiteY7" fmla="*/ 880345 h 978161"/>
                <a:gd name="connsiteX8" fmla="*/ 0 w 1467242"/>
                <a:gd name="connsiteY8" fmla="*/ 97816 h 97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242" h="978161">
                  <a:moveTo>
                    <a:pt x="0" y="97816"/>
                  </a:moveTo>
                  <a:cubicBezTo>
                    <a:pt x="0" y="43794"/>
                    <a:pt x="43794" y="0"/>
                    <a:pt x="97816" y="0"/>
                  </a:cubicBezTo>
                  <a:lnTo>
                    <a:pt x="1369426" y="0"/>
                  </a:lnTo>
                  <a:cubicBezTo>
                    <a:pt x="1423448" y="0"/>
                    <a:pt x="1467242" y="43794"/>
                    <a:pt x="1467242" y="97816"/>
                  </a:cubicBezTo>
                  <a:lnTo>
                    <a:pt x="1467242" y="880345"/>
                  </a:lnTo>
                  <a:cubicBezTo>
                    <a:pt x="1467242" y="934367"/>
                    <a:pt x="1423448" y="978161"/>
                    <a:pt x="1369426" y="978161"/>
                  </a:cubicBezTo>
                  <a:lnTo>
                    <a:pt x="97816" y="978161"/>
                  </a:lnTo>
                  <a:cubicBezTo>
                    <a:pt x="43794" y="978161"/>
                    <a:pt x="0" y="934367"/>
                    <a:pt x="0" y="880345"/>
                  </a:cubicBezTo>
                  <a:lnTo>
                    <a:pt x="0" y="97816"/>
                  </a:lnTo>
                  <a:close/>
                </a:path>
              </a:pathLst>
            </a:custGeom>
            <a:solidFill>
              <a:srgbClr val="9BBB59"/>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0067" tIns="90067" rIns="90067" bIns="90067" numCol="1" spcCol="1270" anchor="ctr" anchorCtr="0">
              <a:noAutofit/>
            </a:bodyPr>
            <a:lstStyle/>
            <a:p>
              <a:pPr algn="ctr" defTabSz="800100">
                <a:lnSpc>
                  <a:spcPct val="90000"/>
                </a:lnSpc>
                <a:spcBef>
                  <a:spcPct val="0"/>
                </a:spcBef>
                <a:spcAft>
                  <a:spcPct val="35000"/>
                </a:spcAft>
              </a:pPr>
              <a:r>
                <a:rPr lang="zh-CN" altLang="en-US">
                  <a:ea typeface="微软雅黑" panose="020B0503020204020204" charset="-122"/>
                </a:rPr>
                <a:t>查验</a:t>
              </a:r>
            </a:p>
          </p:txBody>
        </p:sp>
        <p:sp>
          <p:nvSpPr>
            <p:cNvPr id="15" name="任意多边形 14"/>
            <p:cNvSpPr/>
            <p:nvPr/>
          </p:nvSpPr>
          <p:spPr>
            <a:xfrm>
              <a:off x="8223500" y="3767572"/>
              <a:ext cx="1467242" cy="978161"/>
            </a:xfrm>
            <a:custGeom>
              <a:avLst/>
              <a:gdLst>
                <a:gd name="connsiteX0" fmla="*/ 0 w 1467242"/>
                <a:gd name="connsiteY0" fmla="*/ 97816 h 978161"/>
                <a:gd name="connsiteX1" fmla="*/ 97816 w 1467242"/>
                <a:gd name="connsiteY1" fmla="*/ 0 h 978161"/>
                <a:gd name="connsiteX2" fmla="*/ 1369426 w 1467242"/>
                <a:gd name="connsiteY2" fmla="*/ 0 h 978161"/>
                <a:gd name="connsiteX3" fmla="*/ 1467242 w 1467242"/>
                <a:gd name="connsiteY3" fmla="*/ 97816 h 978161"/>
                <a:gd name="connsiteX4" fmla="*/ 1467242 w 1467242"/>
                <a:gd name="connsiteY4" fmla="*/ 880345 h 978161"/>
                <a:gd name="connsiteX5" fmla="*/ 1369426 w 1467242"/>
                <a:gd name="connsiteY5" fmla="*/ 978161 h 978161"/>
                <a:gd name="connsiteX6" fmla="*/ 97816 w 1467242"/>
                <a:gd name="connsiteY6" fmla="*/ 978161 h 978161"/>
                <a:gd name="connsiteX7" fmla="*/ 0 w 1467242"/>
                <a:gd name="connsiteY7" fmla="*/ 880345 h 978161"/>
                <a:gd name="connsiteX8" fmla="*/ 0 w 1467242"/>
                <a:gd name="connsiteY8" fmla="*/ 97816 h 97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242" h="978161">
                  <a:moveTo>
                    <a:pt x="0" y="97816"/>
                  </a:moveTo>
                  <a:cubicBezTo>
                    <a:pt x="0" y="43794"/>
                    <a:pt x="43794" y="0"/>
                    <a:pt x="97816" y="0"/>
                  </a:cubicBezTo>
                  <a:lnTo>
                    <a:pt x="1369426" y="0"/>
                  </a:lnTo>
                  <a:cubicBezTo>
                    <a:pt x="1423448" y="0"/>
                    <a:pt x="1467242" y="43794"/>
                    <a:pt x="1467242" y="97816"/>
                  </a:cubicBezTo>
                  <a:lnTo>
                    <a:pt x="1467242" y="880345"/>
                  </a:lnTo>
                  <a:cubicBezTo>
                    <a:pt x="1467242" y="934367"/>
                    <a:pt x="1423448" y="978161"/>
                    <a:pt x="1369426" y="978161"/>
                  </a:cubicBezTo>
                  <a:lnTo>
                    <a:pt x="97816" y="978161"/>
                  </a:lnTo>
                  <a:cubicBezTo>
                    <a:pt x="43794" y="978161"/>
                    <a:pt x="0" y="934367"/>
                    <a:pt x="0" y="880345"/>
                  </a:cubicBezTo>
                  <a:lnTo>
                    <a:pt x="0" y="9781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0067" tIns="90067" rIns="90067" bIns="90067" numCol="1" spcCol="1270" anchor="ctr" anchorCtr="0">
              <a:noAutofit/>
            </a:bodyPr>
            <a:lstStyle/>
            <a:p>
              <a:pPr algn="ctr" defTabSz="800100">
                <a:lnSpc>
                  <a:spcPct val="90000"/>
                </a:lnSpc>
                <a:spcBef>
                  <a:spcPct val="0"/>
                </a:spcBef>
                <a:spcAft>
                  <a:spcPct val="35000"/>
                </a:spcAft>
              </a:pPr>
              <a:r>
                <a:rPr lang="zh-CN" altLang="en-US">
                  <a:ea typeface="微软雅黑" panose="020B0503020204020204" charset="-122"/>
                </a:rPr>
                <a:t>归档</a:t>
              </a:r>
            </a:p>
          </p:txBody>
        </p:sp>
        <p:sp>
          <p:nvSpPr>
            <p:cNvPr id="16" name="任意多边形 15"/>
            <p:cNvSpPr/>
            <p:nvPr/>
          </p:nvSpPr>
          <p:spPr>
            <a:xfrm>
              <a:off x="5142292" y="3146636"/>
              <a:ext cx="4892211" cy="620936"/>
            </a:xfrm>
            <a:custGeom>
              <a:avLst/>
              <a:gdLst/>
              <a:ahLst/>
              <a:cxnLst/>
              <a:rect l="0" t="0" r="0" b="0"/>
              <a:pathLst>
                <a:path>
                  <a:moveTo>
                    <a:pt x="0" y="0"/>
                  </a:moveTo>
                  <a:lnTo>
                    <a:pt x="0" y="310468"/>
                  </a:lnTo>
                  <a:lnTo>
                    <a:pt x="4892210" y="310468"/>
                  </a:lnTo>
                  <a:lnTo>
                    <a:pt x="4892210" y="620936"/>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任意多边形 16"/>
            <p:cNvSpPr/>
            <p:nvPr/>
          </p:nvSpPr>
          <p:spPr>
            <a:xfrm>
              <a:off x="10130915" y="3767572"/>
              <a:ext cx="1467242" cy="978161"/>
            </a:xfrm>
            <a:custGeom>
              <a:avLst/>
              <a:gdLst>
                <a:gd name="connsiteX0" fmla="*/ 0 w 1467242"/>
                <a:gd name="connsiteY0" fmla="*/ 97816 h 978161"/>
                <a:gd name="connsiteX1" fmla="*/ 97816 w 1467242"/>
                <a:gd name="connsiteY1" fmla="*/ 0 h 978161"/>
                <a:gd name="connsiteX2" fmla="*/ 1369426 w 1467242"/>
                <a:gd name="connsiteY2" fmla="*/ 0 h 978161"/>
                <a:gd name="connsiteX3" fmla="*/ 1467242 w 1467242"/>
                <a:gd name="connsiteY3" fmla="*/ 97816 h 978161"/>
                <a:gd name="connsiteX4" fmla="*/ 1467242 w 1467242"/>
                <a:gd name="connsiteY4" fmla="*/ 880345 h 978161"/>
                <a:gd name="connsiteX5" fmla="*/ 1369426 w 1467242"/>
                <a:gd name="connsiteY5" fmla="*/ 978161 h 978161"/>
                <a:gd name="connsiteX6" fmla="*/ 97816 w 1467242"/>
                <a:gd name="connsiteY6" fmla="*/ 978161 h 978161"/>
                <a:gd name="connsiteX7" fmla="*/ 0 w 1467242"/>
                <a:gd name="connsiteY7" fmla="*/ 880345 h 978161"/>
                <a:gd name="connsiteX8" fmla="*/ 0 w 1467242"/>
                <a:gd name="connsiteY8" fmla="*/ 97816 h 97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242" h="978161">
                  <a:moveTo>
                    <a:pt x="0" y="97816"/>
                  </a:moveTo>
                  <a:cubicBezTo>
                    <a:pt x="0" y="43794"/>
                    <a:pt x="43794" y="0"/>
                    <a:pt x="97816" y="0"/>
                  </a:cubicBezTo>
                  <a:lnTo>
                    <a:pt x="1369426" y="0"/>
                  </a:lnTo>
                  <a:cubicBezTo>
                    <a:pt x="1423448" y="0"/>
                    <a:pt x="1467242" y="43794"/>
                    <a:pt x="1467242" y="97816"/>
                  </a:cubicBezTo>
                  <a:lnTo>
                    <a:pt x="1467242" y="880345"/>
                  </a:lnTo>
                  <a:cubicBezTo>
                    <a:pt x="1467242" y="934367"/>
                    <a:pt x="1423448" y="978161"/>
                    <a:pt x="1369426" y="978161"/>
                  </a:cubicBezTo>
                  <a:lnTo>
                    <a:pt x="97816" y="978161"/>
                  </a:lnTo>
                  <a:cubicBezTo>
                    <a:pt x="43794" y="978161"/>
                    <a:pt x="0" y="934367"/>
                    <a:pt x="0" y="880345"/>
                  </a:cubicBezTo>
                  <a:lnTo>
                    <a:pt x="0" y="9781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0067" tIns="90067" rIns="90067" bIns="90067" numCol="1" spcCol="1270" anchor="ctr" anchorCtr="0">
              <a:noAutofit/>
            </a:bodyPr>
            <a:lstStyle/>
            <a:p>
              <a:pPr algn="ctr" defTabSz="800100">
                <a:lnSpc>
                  <a:spcPct val="90000"/>
                </a:lnSpc>
                <a:spcBef>
                  <a:spcPct val="0"/>
                </a:spcBef>
                <a:spcAft>
                  <a:spcPct val="35000"/>
                </a:spcAft>
              </a:pPr>
              <a:r>
                <a:rPr lang="zh-CN" altLang="en-US">
                  <a:ea typeface="微软雅黑" panose="020B0503020204020204" charset="-122"/>
                </a:rPr>
                <a:t>风险</a:t>
              </a:r>
            </a:p>
          </p:txBody>
        </p:sp>
      </p:grpSp>
      <p:sp>
        <p:nvSpPr>
          <p:cNvPr id="14" name="文本框 13"/>
          <p:cNvSpPr txBox="1"/>
          <p:nvPr/>
        </p:nvSpPr>
        <p:spPr>
          <a:xfrm>
            <a:off x="126748" y="479157"/>
            <a:ext cx="8890503" cy="874407"/>
          </a:xfrm>
          <a:prstGeom prst="rect">
            <a:avLst/>
          </a:prstGeom>
          <a:noFill/>
        </p:spPr>
        <p:txBody>
          <a:bodyPr wrap="square">
            <a:spAutoFit/>
          </a:bodyPr>
          <a:lstStyle/>
          <a:p>
            <a:pPr defTabSz="913765">
              <a:lnSpc>
                <a:spcPct val="150000"/>
              </a:lnSpc>
            </a:pPr>
            <a:r>
              <a:rPr lang="zh-CN" altLang="en-US">
                <a:solidFill>
                  <a:schemeClr val="tx1">
                    <a:lumMod val="75000"/>
                    <a:lumOff val="25000"/>
                  </a:schemeClr>
                </a:solidFill>
                <a:latin typeface="微软雅黑" panose="020B0503020204020204" charset="-122"/>
                <a:ea typeface="微软雅黑" panose="020B0503020204020204" charset="-122"/>
              </a:rPr>
              <a:t>通过发票签收和发票同步两种方式获取的发票，自动为企业生成</a:t>
            </a:r>
            <a:r>
              <a:rPr lang="zh-CN" altLang="en-US" b="1">
                <a:solidFill>
                  <a:schemeClr val="tx1">
                    <a:lumMod val="75000"/>
                    <a:lumOff val="25000"/>
                  </a:schemeClr>
                </a:solidFill>
                <a:latin typeface="微软雅黑" panose="020B0503020204020204" charset="-122"/>
                <a:ea typeface="微软雅黑" panose="020B0503020204020204" charset="-122"/>
              </a:rPr>
              <a:t>发票台账：</a:t>
            </a:r>
            <a:r>
              <a:rPr lang="zh-CN" altLang="en-US">
                <a:solidFill>
                  <a:schemeClr val="tx1">
                    <a:lumMod val="75000"/>
                    <a:lumOff val="25000"/>
                  </a:schemeClr>
                </a:solidFill>
                <a:latin typeface="微软雅黑" panose="020B0503020204020204" charset="-122"/>
                <a:ea typeface="微软雅黑" panose="020B0503020204020204" charset="-122"/>
              </a:rPr>
              <a:t>可以全面掌握发票的取得、入账、抵扣、查验、归档、风险等情况。</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形用户界面, 应用程序&#10;&#10;描述已自动生成"/>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9132" y="1090654"/>
            <a:ext cx="7405735" cy="3983055"/>
          </a:xfrm>
          <a:prstGeom prst="rect">
            <a:avLst/>
          </a:prstGeom>
        </p:spPr>
      </p:pic>
      <p:sp>
        <p:nvSpPr>
          <p:cNvPr id="2" name="矩形 1"/>
          <p:cNvSpPr/>
          <p:nvPr/>
        </p:nvSpPr>
        <p:spPr>
          <a:xfrm>
            <a:off x="0" y="14498"/>
            <a:ext cx="9144000" cy="3357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8576" tIns="19288" rIns="38576" bIns="19288" rtlCol="0" anchor="ctr"/>
          <a:lstStyle/>
          <a:p>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中兴通简税</a:t>
            </a:r>
            <a:r>
              <a:rPr lang="en-US" altLang="zh-CN"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发票台账</a:t>
            </a:r>
            <a:endPar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3167" y="565659"/>
            <a:ext cx="822445" cy="4320000"/>
          </a:xfrm>
          <a:prstGeom prst="rect">
            <a:avLst/>
          </a:prstGeom>
          <a:ln w="19050">
            <a:solidFill>
              <a:srgbClr val="4F81BD"/>
            </a:solidFill>
          </a:ln>
          <a:effectLst>
            <a:outerShdw blurRad="50800" dist="38100" dir="2700000" algn="tl" rotWithShape="0">
              <a:prstClr val="black">
                <a:alpha val="40000"/>
              </a:prstClr>
            </a:outerShdw>
          </a:effectLst>
        </p:spPr>
      </p:pic>
      <p:sp>
        <p:nvSpPr>
          <p:cNvPr id="6" name="矩形 5"/>
          <p:cNvSpPr/>
          <p:nvPr/>
        </p:nvSpPr>
        <p:spPr>
          <a:xfrm>
            <a:off x="137882" y="411750"/>
            <a:ext cx="8136986" cy="678904"/>
          </a:xfrm>
          <a:prstGeom prst="rect">
            <a:avLst/>
          </a:prstGeom>
        </p:spPr>
        <p:txBody>
          <a:bodyPr wrap="square">
            <a:spAutoFit/>
          </a:bodyPr>
          <a:lstStyle/>
          <a:p>
            <a:pPr>
              <a:lnSpc>
                <a:spcPct val="150000"/>
              </a:lnSpc>
            </a:pPr>
            <a:r>
              <a:rPr lang="zh-CN" altLang="en-US" sz="1350">
                <a:latin typeface="微软雅黑" panose="020B0503020204020204" charset="-122"/>
                <a:ea typeface="微软雅黑" panose="020B0503020204020204" charset="-122"/>
              </a:rPr>
              <a:t>实时统揽所有发票状态信息，支持发票类型、发票信息、发票状态等多条件查询，</a:t>
            </a:r>
            <a:r>
              <a:rPr lang="zh-CN" altLang="en-US" sz="1350">
                <a:solidFill>
                  <a:srgbClr val="FF0000"/>
                </a:solidFill>
                <a:latin typeface="微软雅黑" panose="020B0503020204020204" charset="-122"/>
                <a:ea typeface="微软雅黑" panose="020B0503020204020204" charset="-122"/>
              </a:rPr>
              <a:t>包括增值税专普票、机动车发票、通过费等多种类型发票</a:t>
            </a:r>
            <a:endParaRPr lang="zh-CN" altLang="en-US" sz="1350" dirty="0">
              <a:solidFill>
                <a:srgbClr val="FF0000"/>
              </a:solidFill>
              <a:latin typeface="微软雅黑" panose="020B0503020204020204" charset="-122"/>
              <a:ea typeface="微软雅黑" panose="020B050302020402020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863" y="853068"/>
            <a:ext cx="6572993" cy="3834247"/>
          </a:xfrm>
          <a:prstGeom prst="rect">
            <a:avLst/>
          </a:prstGeom>
          <a:effectLst>
            <a:outerShdw blurRad="50800" dist="38100" dir="2700000" algn="tl" rotWithShape="0">
              <a:prstClr val="black">
                <a:alpha val="40000"/>
              </a:prstClr>
            </a:outerShdw>
          </a:effectLst>
        </p:spPr>
      </p:pic>
      <p:pic>
        <p:nvPicPr>
          <p:cNvPr id="4" name="图片 3"/>
          <p:cNvPicPr/>
          <p:nvPr/>
        </p:nvPicPr>
        <p:blipFill>
          <a:blip r:embed="rId4" cstate="email">
            <a:extLst>
              <a:ext uri="{28A0092B-C50C-407E-A947-70E740481C1C}">
                <a14:useLocalDpi xmlns:a14="http://schemas.microsoft.com/office/drawing/2010/main"/>
              </a:ext>
            </a:extLst>
          </a:blip>
          <a:stretch>
            <a:fillRect/>
          </a:stretch>
        </p:blipFill>
        <p:spPr>
          <a:xfrm>
            <a:off x="115784" y="3752519"/>
            <a:ext cx="8100000" cy="324000"/>
          </a:xfrm>
          <a:prstGeom prst="rect">
            <a:avLst/>
          </a:prstGeom>
          <a:ln w="28575">
            <a:solidFill>
              <a:srgbClr val="004B73"/>
            </a:solidFill>
          </a:ln>
          <a:effectLst>
            <a:outerShdw blurRad="50800" dist="38100" dir="2700000" algn="tl" rotWithShape="0">
              <a:prstClr val="black">
                <a:alpha val="40000"/>
              </a:prstClr>
            </a:outerShdw>
          </a:effectLst>
        </p:spPr>
      </p:pic>
      <p:sp>
        <p:nvSpPr>
          <p:cNvPr id="5" name="矩形 4"/>
          <p:cNvSpPr/>
          <p:nvPr/>
        </p:nvSpPr>
        <p:spPr>
          <a:xfrm>
            <a:off x="0" y="14498"/>
            <a:ext cx="9144000" cy="3357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8576" tIns="19288" rIns="38576" bIns="19288" rtlCol="0" anchor="ctr"/>
          <a:lstStyle/>
          <a:p>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中兴通简税</a:t>
            </a:r>
            <a:r>
              <a:rPr lang="en-US" altLang="zh-CN"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发票风险预警及处理</a:t>
            </a:r>
            <a:endPar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 name="椭圆 5"/>
          <p:cNvSpPr/>
          <p:nvPr/>
        </p:nvSpPr>
        <p:spPr>
          <a:xfrm>
            <a:off x="7097548" y="3670871"/>
            <a:ext cx="1026000" cy="459000"/>
          </a:xfrm>
          <a:prstGeom prst="ellipse">
            <a:avLst/>
          </a:prstGeom>
          <a:noFill/>
          <a:ln w="38100">
            <a:solidFill>
              <a:srgbClr val="FF33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sp>
        <p:nvSpPr>
          <p:cNvPr id="7" name="矩形 6"/>
          <p:cNvSpPr/>
          <p:nvPr/>
        </p:nvSpPr>
        <p:spPr>
          <a:xfrm>
            <a:off x="5023263" y="3754553"/>
            <a:ext cx="810491" cy="309447"/>
          </a:xfrm>
          <a:prstGeom prst="rect">
            <a:avLst/>
          </a:prstGeom>
          <a:noFill/>
          <a:ln w="381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pic>
        <p:nvPicPr>
          <p:cNvPr id="8" name="图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87653" y="844768"/>
            <a:ext cx="5543056" cy="1863740"/>
          </a:xfrm>
          <a:prstGeom prst="rect">
            <a:avLst/>
          </a:prstGeom>
          <a:ln>
            <a:solidFill>
              <a:srgbClr val="154568"/>
            </a:solidFill>
          </a:ln>
          <a:effectLst>
            <a:outerShdw blurRad="50800" dist="38100" dir="2700000" algn="tl" rotWithShape="0">
              <a:prstClr val="black">
                <a:alpha val="40000"/>
              </a:prstClr>
            </a:outerShdw>
          </a:effectLst>
        </p:spPr>
      </p:pic>
      <p:pic>
        <p:nvPicPr>
          <p:cNvPr id="9" name="图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85161" y="2928280"/>
            <a:ext cx="5524120" cy="1944182"/>
          </a:xfrm>
          <a:prstGeom prst="rect">
            <a:avLst/>
          </a:prstGeom>
          <a:ln w="3175">
            <a:solidFill>
              <a:srgbClr val="154568"/>
            </a:solidFill>
          </a:ln>
          <a:effectLst>
            <a:outerShdw blurRad="50800" dist="38100" dir="2700000" algn="tl" rotWithShape="0">
              <a:prstClr val="black">
                <a:alpha val="40000"/>
              </a:prstClr>
            </a:outerShdw>
          </a:effectLst>
        </p:spPr>
      </p:pic>
      <p:sp>
        <p:nvSpPr>
          <p:cNvPr id="10" name="右箭头 6"/>
          <p:cNvSpPr/>
          <p:nvPr/>
        </p:nvSpPr>
        <p:spPr>
          <a:xfrm>
            <a:off x="1416347" y="1263828"/>
            <a:ext cx="1983346" cy="8242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30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发票详情</a:t>
            </a:r>
          </a:p>
        </p:txBody>
      </p:sp>
      <p:sp>
        <p:nvSpPr>
          <p:cNvPr id="11" name="右箭头 7"/>
          <p:cNvSpPr/>
          <p:nvPr/>
        </p:nvSpPr>
        <p:spPr>
          <a:xfrm>
            <a:off x="1416347" y="3186076"/>
            <a:ext cx="1983346" cy="8242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30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发票处理</a:t>
            </a:r>
          </a:p>
        </p:txBody>
      </p:sp>
      <p:sp>
        <p:nvSpPr>
          <p:cNvPr id="12" name="文本框 11"/>
          <p:cNvSpPr txBox="1"/>
          <p:nvPr/>
        </p:nvSpPr>
        <p:spPr>
          <a:xfrm>
            <a:off x="115783" y="413524"/>
            <a:ext cx="8702291" cy="463588"/>
          </a:xfrm>
          <a:prstGeom prst="rect">
            <a:avLst/>
          </a:prstGeom>
          <a:noFill/>
        </p:spPr>
        <p:txBody>
          <a:bodyPr wrap="square">
            <a:spAutoFit/>
          </a:bodyPr>
          <a:lstStyle/>
          <a:p>
            <a:pPr algn="just">
              <a:lnSpc>
                <a:spcPct val="150000"/>
              </a:lnSpc>
            </a:pPr>
            <a:r>
              <a:rPr lang="zh-CN" altLang="en-US" sz="1800">
                <a:ea typeface="微软雅黑" panose="020B0503020204020204" charset="-122"/>
                <a:cs typeface="Times New Roman" panose="02020603050405020304" pitchFamily="18" charset="0"/>
              </a:rPr>
              <a:t>签收后的发票，自动执行发票状态、发票查验、发票风险指标检查等操作</a:t>
            </a:r>
            <a:endParaRPr lang="en-US" altLang="zh-CN" sz="1800">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0" grpId="0" bldLvl="0" animBg="1"/>
      <p:bldP spid="1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498"/>
            <a:ext cx="9144000" cy="3357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8576" tIns="19288" rIns="38576" bIns="19288" rtlCol="0" anchor="ctr"/>
          <a:lstStyle/>
          <a:p>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中兴通简税</a:t>
            </a:r>
            <a:r>
              <a:rPr lang="en-US" altLang="zh-CN"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更多新功能</a:t>
            </a:r>
            <a:endPar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3" name="图片 2"/>
          <p:cNvPicPr/>
          <p:nvPr/>
        </p:nvPicPr>
        <p:blipFill>
          <a:blip r:embed="rId3" cstate="email">
            <a:extLst>
              <a:ext uri="{28A0092B-C50C-407E-A947-70E740481C1C}">
                <a14:useLocalDpi xmlns:a14="http://schemas.microsoft.com/office/drawing/2010/main"/>
              </a:ext>
            </a:extLst>
          </a:blip>
          <a:stretch>
            <a:fillRect/>
          </a:stretch>
        </p:blipFill>
        <p:spPr>
          <a:xfrm>
            <a:off x="4338805" y="906838"/>
            <a:ext cx="4725947" cy="2537194"/>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4067" y="1706432"/>
            <a:ext cx="4679978" cy="2729988"/>
          </a:xfrm>
          <a:prstGeom prst="rect">
            <a:avLst/>
          </a:prstGeom>
        </p:spPr>
      </p:pic>
      <p:sp>
        <p:nvSpPr>
          <p:cNvPr id="5" name="矩形 4"/>
          <p:cNvSpPr/>
          <p:nvPr/>
        </p:nvSpPr>
        <p:spPr>
          <a:xfrm>
            <a:off x="245613" y="906838"/>
            <a:ext cx="3298454" cy="1526187"/>
          </a:xfrm>
          <a:prstGeom prst="rect">
            <a:avLst/>
          </a:prstGeom>
        </p:spPr>
        <p:txBody>
          <a:bodyPr wrap="square">
            <a:spAutoFit/>
          </a:bodyPr>
          <a:lstStyle/>
          <a:p>
            <a:pPr>
              <a:lnSpc>
                <a:spcPct val="150000"/>
              </a:lnSpc>
            </a:pPr>
            <a:r>
              <a:rPr lang="zh-CN" altLang="en-US" sz="1600">
                <a:latin typeface="微软雅黑" panose="020B0503020204020204" charset="-122"/>
                <a:ea typeface="微软雅黑" panose="020B0503020204020204" charset="-122"/>
              </a:rPr>
              <a:t>此外，中兴通简税还增加了</a:t>
            </a:r>
            <a:r>
              <a:rPr lang="zh-CN" altLang="en-US" sz="1600">
                <a:solidFill>
                  <a:srgbClr val="FF0000"/>
                </a:solidFill>
                <a:latin typeface="微软雅黑" panose="020B0503020204020204" charset="-122"/>
                <a:ea typeface="微软雅黑" panose="020B0503020204020204" charset="-122"/>
              </a:rPr>
              <a:t>智能勾选、自定义风险监控</a:t>
            </a:r>
            <a:r>
              <a:rPr lang="zh-CN" altLang="en-US" sz="1600">
                <a:latin typeface="微软雅黑" panose="020B0503020204020204" charset="-122"/>
                <a:ea typeface="微软雅黑" panose="020B0503020204020204" charset="-122"/>
              </a:rPr>
              <a:t>等新的功能，方便企业更快速和安全的进行发票管理，添加客服获取升级体验方式。</a:t>
            </a:r>
            <a:endParaRPr lang="zh-CN" altLang="en-US" sz="1600" dirty="0">
              <a:latin typeface="微软雅黑" panose="020B0503020204020204" charset="-122"/>
              <a:ea typeface="微软雅黑" panose="020B0503020204020204" charset="-122"/>
            </a:endParaRPr>
          </a:p>
        </p:txBody>
      </p:sp>
      <p:pic>
        <p:nvPicPr>
          <p:cNvPr id="6" name="图片 5"/>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771525" y="2662876"/>
            <a:ext cx="1484630" cy="1469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19630" y="1079500"/>
            <a:ext cx="4904105" cy="857250"/>
          </a:xfrm>
          <a:solidFill>
            <a:srgbClr val="FFC000"/>
          </a:solidFill>
        </p:spPr>
        <p:txBody>
          <a:bodyPr>
            <a:normAutofit/>
          </a:bodyPr>
          <a:lstStyle/>
          <a:p>
            <a:r>
              <a:rPr lang="zh-CN" altLang="en-US"/>
              <a:t>讨论区可以提问交流哟</a:t>
            </a:r>
          </a:p>
        </p:txBody>
      </p:sp>
      <p:sp>
        <p:nvSpPr>
          <p:cNvPr id="100" name="文本框 99"/>
          <p:cNvSpPr txBox="1"/>
          <p:nvPr/>
        </p:nvSpPr>
        <p:spPr>
          <a:xfrm>
            <a:off x="3509010" y="2005330"/>
            <a:ext cx="2125980" cy="414020"/>
          </a:xfrm>
          <a:prstGeom prst="rect">
            <a:avLst/>
          </a:prstGeom>
          <a:noFill/>
          <a:ln w="9525">
            <a:noFill/>
          </a:ln>
        </p:spPr>
        <p:txBody>
          <a:bodyPr wrap="square">
            <a:spAutoFit/>
          </a:bodyPr>
          <a:lstStyle/>
          <a:p>
            <a:pPr indent="0" fontAlgn="auto">
              <a:lnSpc>
                <a:spcPct val="150000"/>
              </a:lnSpc>
            </a:pPr>
            <a:r>
              <a:rPr lang="zh-CN" sz="1400" b="1">
                <a:solidFill>
                  <a:schemeClr val="tx1"/>
                </a:solidFill>
                <a:effectLst>
                  <a:outerShdw blurRad="38100" dist="19050" dir="2700000" algn="tl" rotWithShape="0">
                    <a:schemeClr val="dk1">
                      <a:alpha val="40000"/>
                    </a:schemeClr>
                  </a:outerShdw>
                </a:effectLst>
                <a:ea typeface="宋体" panose="02010600030101010101" pitchFamily="2" charset="-122"/>
              </a:rPr>
              <a:t>服务热线：</a:t>
            </a:r>
            <a:r>
              <a:rPr lang="en-US" altLang="zh-CN" sz="1400" b="1">
                <a:solidFill>
                  <a:schemeClr val="tx1"/>
                </a:solidFill>
                <a:effectLst>
                  <a:outerShdw blurRad="38100" dist="19050" dir="2700000" algn="tl" rotWithShape="0">
                    <a:schemeClr val="dk1">
                      <a:alpha val="40000"/>
                    </a:schemeClr>
                  </a:outerShdw>
                </a:effectLst>
                <a:ea typeface="宋体" panose="02010600030101010101" pitchFamily="2" charset="-122"/>
              </a:rPr>
              <a:t>010-62965988</a:t>
            </a:r>
          </a:p>
        </p:txBody>
      </p:sp>
      <p:pic>
        <p:nvPicPr>
          <p:cNvPr id="4" name="图片 3"/>
          <p:cNvPicPr>
            <a:picLocks noChangeAspect="1"/>
          </p:cNvPicPr>
          <p:nvPr>
            <p:custDataLst>
              <p:tags r:id="rId1"/>
            </p:custDataLst>
          </p:nvPr>
        </p:nvPicPr>
        <p:blipFill>
          <a:blip r:embed="rId3" cstate="email">
            <a:extLst>
              <a:ext uri="{28A0092B-C50C-407E-A947-70E740481C1C}">
                <a14:useLocalDpi xmlns:a14="http://schemas.microsoft.com/office/drawing/2010/main"/>
              </a:ext>
            </a:extLst>
          </a:blip>
          <a:stretch>
            <a:fillRect/>
          </a:stretch>
        </p:blipFill>
        <p:spPr>
          <a:xfrm>
            <a:off x="3771900" y="2487295"/>
            <a:ext cx="1484630" cy="1469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par>
                                <p:cTn id="8" presetID="8" presetClass="entr" presetSubtype="16" fill="hold" grpId="0" nodeType="withEffect">
                                  <p:stCondLst>
                                    <p:cond delay="0"/>
                                  </p:stCondLst>
                                  <p:childTnLst>
                                    <p:set>
                                      <p:cBhvr>
                                        <p:cTn id="9" dur="1000" fill="hold">
                                          <p:stCondLst>
                                            <p:cond delay="0"/>
                                          </p:stCondLst>
                                        </p:cTn>
                                        <p:tgtEl>
                                          <p:spTgt spid="100"/>
                                        </p:tgtEl>
                                        <p:attrNameLst>
                                          <p:attrName>style.visibility</p:attrName>
                                        </p:attrNameLst>
                                      </p:cBhvr>
                                      <p:to>
                                        <p:strVal val="visible"/>
                                      </p:to>
                                    </p:set>
                                    <p:animEffect transition="in" filter="diamond(in)">
                                      <p:cBhvr>
                                        <p:cTn id="10" dur="1000"/>
                                        <p:tgtEl>
                                          <p:spTgt spid="10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680150" y="1404113"/>
            <a:ext cx="3569970" cy="705258"/>
          </a:xfrm>
          <a:prstGeom prst="rect">
            <a:avLst/>
          </a:prstGeom>
          <a:noFill/>
          <a:ln w="9525">
            <a:noFill/>
          </a:ln>
        </p:spPr>
        <p:txBody>
          <a:bodyPr wrap="square">
            <a:spAutoFit/>
          </a:bodyPr>
          <a:lstStyle/>
          <a:p>
            <a:pPr indent="0" algn="ctr" fontAlgn="auto">
              <a:lnSpc>
                <a:spcPct val="150000"/>
              </a:lnSpc>
            </a:pPr>
            <a:r>
              <a:rPr lang="zh-CN" altLang="en-US" sz="1400" b="1">
                <a:solidFill>
                  <a:schemeClr val="tx1"/>
                </a:solidFill>
                <a:effectLst>
                  <a:outerShdw blurRad="38100" dist="19050" dir="2700000" algn="tl" rotWithShape="0">
                    <a:schemeClr val="dk1">
                      <a:alpha val="40000"/>
                    </a:schemeClr>
                  </a:outerShdw>
                </a:effectLst>
                <a:ea typeface="宋体" panose="02010600030101010101" pitchFamily="2" charset="-122"/>
              </a:rPr>
              <a:t>中兴通 </a:t>
            </a:r>
            <a:r>
              <a:rPr lang="en-US" altLang="zh-CN" sz="1400" b="1">
                <a:solidFill>
                  <a:schemeClr val="tx1"/>
                </a:solidFill>
                <a:effectLst>
                  <a:outerShdw blurRad="38100" dist="19050" dir="2700000" algn="tl" rotWithShape="0">
                    <a:schemeClr val="dk1">
                      <a:alpha val="40000"/>
                    </a:schemeClr>
                  </a:outerShdw>
                </a:effectLst>
                <a:ea typeface="宋体" panose="02010600030101010101" pitchFamily="2" charset="-122"/>
              </a:rPr>
              <a:t>· </a:t>
            </a:r>
            <a:r>
              <a:rPr lang="zh-CN" altLang="en-US" sz="1400" b="1">
                <a:solidFill>
                  <a:schemeClr val="tx1"/>
                </a:solidFill>
                <a:effectLst>
                  <a:outerShdw blurRad="38100" dist="19050" dir="2700000" algn="tl" rotWithShape="0">
                    <a:schemeClr val="dk1">
                      <a:alpha val="40000"/>
                    </a:schemeClr>
                  </a:outerShdw>
                </a:effectLst>
                <a:ea typeface="宋体" panose="02010600030101010101" pitchFamily="2" charset="-122"/>
              </a:rPr>
              <a:t>呼叫中心热线</a:t>
            </a:r>
            <a:r>
              <a:rPr lang="zh-CN" sz="1400" b="1">
                <a:solidFill>
                  <a:schemeClr val="tx1"/>
                </a:solidFill>
                <a:effectLst>
                  <a:outerShdw blurRad="38100" dist="19050" dir="2700000" algn="tl" rotWithShape="0">
                    <a:schemeClr val="dk1">
                      <a:alpha val="40000"/>
                    </a:schemeClr>
                  </a:outerShdw>
                </a:effectLst>
                <a:ea typeface="宋体" panose="02010600030101010101" pitchFamily="2" charset="-122"/>
              </a:rPr>
              <a:t>：</a:t>
            </a:r>
            <a:r>
              <a:rPr lang="en-US" altLang="zh-CN" sz="1400" b="1">
                <a:solidFill>
                  <a:schemeClr val="tx1"/>
                </a:solidFill>
                <a:effectLst>
                  <a:outerShdw blurRad="38100" dist="19050" dir="2700000" algn="tl" rotWithShape="0">
                    <a:schemeClr val="dk1">
                      <a:alpha val="40000"/>
                    </a:schemeClr>
                  </a:outerShdw>
                </a:effectLst>
                <a:ea typeface="宋体" panose="02010600030101010101" pitchFamily="2" charset="-122"/>
              </a:rPr>
              <a:t>010-62965988</a:t>
            </a:r>
          </a:p>
          <a:p>
            <a:pPr indent="0" algn="ctr" fontAlgn="auto">
              <a:lnSpc>
                <a:spcPct val="150000"/>
              </a:lnSpc>
            </a:pPr>
            <a:r>
              <a:rPr lang="zh-CN" altLang="en-US" sz="1400" b="1">
                <a:effectLst>
                  <a:outerShdw blurRad="38100" dist="19050" dir="2700000" algn="tl" rotWithShape="0">
                    <a:schemeClr val="dk1">
                      <a:alpha val="40000"/>
                    </a:schemeClr>
                  </a:outerShdw>
                </a:effectLst>
                <a:ea typeface="宋体" panose="02010600030101010101" pitchFamily="2" charset="-122"/>
              </a:rPr>
              <a:t>网址：</a:t>
            </a:r>
            <a:r>
              <a:rPr lang="en-US" altLang="zh-CN" sz="1400" b="1">
                <a:effectLst>
                  <a:outerShdw blurRad="38100" dist="19050" dir="2700000" algn="tl" rotWithShape="0">
                    <a:schemeClr val="dk1">
                      <a:alpha val="40000"/>
                    </a:schemeClr>
                  </a:outerShdw>
                </a:effectLst>
                <a:ea typeface="宋体" panose="02010600030101010101" pitchFamily="2" charset="-122"/>
              </a:rPr>
              <a:t>www.62212366.com</a:t>
            </a:r>
            <a:endParaRPr lang="en-US" altLang="zh-CN" sz="1400" b="1">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sp>
        <p:nvSpPr>
          <p:cNvPr id="4" name="日期占位符 1"/>
          <p:cNvSpPr>
            <a:spLocks noGrp="1"/>
          </p:cNvSpPr>
          <p:nvPr>
            <p:ph type="dt" sz="half" idx="2"/>
          </p:nvPr>
        </p:nvSpPr>
        <p:spPr>
          <a:xfrm>
            <a:off x="127000" y="4869656"/>
            <a:ext cx="2133600" cy="273844"/>
          </a:xfrm>
          <a:prstGeom prst="rect">
            <a:avLst/>
          </a:prstGeom>
        </p:spPr>
        <p:txBody>
          <a:bodyPr/>
          <a:lstStyle>
            <a:lvl1pPr>
              <a:defRPr sz="1400">
                <a:solidFill>
                  <a:schemeClr val="bg1"/>
                </a:solidFill>
                <a:latin typeface="微软雅黑" panose="020B0503020204020204" charset="-122"/>
                <a:ea typeface="微软雅黑" panose="020B0503020204020204" charset="-122"/>
              </a:defRPr>
            </a:lvl1pPr>
          </a:lstStyle>
          <a:p>
            <a:r>
              <a:rPr kumimoji="1" lang="zh-CN" altLang="en-US"/>
              <a:t>热线：</a:t>
            </a:r>
            <a:r>
              <a:rPr kumimoji="1" lang="en-US" altLang="zh-CN"/>
              <a:t>010-62965988</a:t>
            </a:r>
            <a:endParaRPr kumimoji="1" lang="zh-CN" altLang="en-US"/>
          </a:p>
        </p:txBody>
      </p:sp>
      <p:sp>
        <p:nvSpPr>
          <p:cNvPr id="5" name="页脚占位符 2"/>
          <p:cNvSpPr>
            <a:spLocks noGrp="1"/>
          </p:cNvSpPr>
          <p:nvPr>
            <p:ph type="ftr" sz="quarter" idx="3"/>
          </p:nvPr>
        </p:nvSpPr>
        <p:spPr>
          <a:xfrm>
            <a:off x="5334000" y="4859734"/>
            <a:ext cx="2895600" cy="273844"/>
          </a:xfrm>
          <a:prstGeom prst="rect">
            <a:avLst/>
          </a:prstGeom>
        </p:spPr>
        <p:txBody>
          <a:bodyPr/>
          <a:lstStyle>
            <a:lvl1pPr>
              <a:defRPr sz="1200">
                <a:solidFill>
                  <a:schemeClr val="bg1"/>
                </a:solidFill>
              </a:defRPr>
            </a:lvl1pPr>
          </a:lstStyle>
          <a:p>
            <a:r>
              <a:rPr kumimoji="1" lang="zh-CN" altLang="en-US"/>
              <a:t>网址：</a:t>
            </a:r>
            <a:r>
              <a:rPr kumimoji="1" lang="en-US" altLang="zh-CN"/>
              <a:t>www.</a:t>
            </a:r>
            <a:r>
              <a:rPr kumimoji="1" lang="en-US" altLang="zh-CN" sz="1400"/>
              <a:t>62212366</a:t>
            </a:r>
            <a:r>
              <a:rPr kumimoji="1" lang="en-US" altLang="zh-CN"/>
              <a:t>.com</a:t>
            </a:r>
            <a:endParaRPr kumimoji="1" lang="zh-CN" altLang="en-US"/>
          </a:p>
        </p:txBody>
      </p:sp>
      <p:sp>
        <p:nvSpPr>
          <p:cNvPr id="6" name="文本框 5"/>
          <p:cNvSpPr txBox="1"/>
          <p:nvPr/>
        </p:nvSpPr>
        <p:spPr>
          <a:xfrm>
            <a:off x="1655331" y="3532807"/>
            <a:ext cx="1031631" cy="276999"/>
          </a:xfrm>
          <a:prstGeom prst="rect">
            <a:avLst/>
          </a:prstGeom>
          <a:solidFill>
            <a:srgbClr val="1A6BD5"/>
          </a:solidFill>
        </p:spPr>
        <p:txBody>
          <a:bodyPr wrap="square" rtlCol="0">
            <a:spAutoFit/>
          </a:bodyPr>
          <a:lstStyle/>
          <a:p>
            <a:pPr algn="ctr"/>
            <a:r>
              <a:rPr lang="zh-CN" altLang="en-US" sz="1200">
                <a:solidFill>
                  <a:schemeClr val="bg1"/>
                </a:solidFill>
                <a:latin typeface="微软雅黑" panose="020B0503020204020204" charset="-122"/>
                <a:ea typeface="微软雅黑" panose="020B0503020204020204" charset="-122"/>
              </a:rPr>
              <a:t>客服微信</a:t>
            </a:r>
          </a:p>
        </p:txBody>
      </p:sp>
      <p:sp>
        <p:nvSpPr>
          <p:cNvPr id="7" name="文本框 6"/>
          <p:cNvSpPr txBox="1"/>
          <p:nvPr/>
        </p:nvSpPr>
        <p:spPr>
          <a:xfrm>
            <a:off x="3673514" y="3532809"/>
            <a:ext cx="1031631" cy="276999"/>
          </a:xfrm>
          <a:prstGeom prst="rect">
            <a:avLst/>
          </a:prstGeom>
          <a:solidFill>
            <a:srgbClr val="1A6BD5"/>
          </a:solidFill>
        </p:spPr>
        <p:txBody>
          <a:bodyPr wrap="square" rtlCol="0">
            <a:spAutoFit/>
          </a:bodyPr>
          <a:lstStyle/>
          <a:p>
            <a:pPr algn="ctr"/>
            <a:r>
              <a:rPr lang="zh-CN" altLang="en-US" sz="1200">
                <a:solidFill>
                  <a:schemeClr val="bg1"/>
                </a:solidFill>
                <a:latin typeface="微软雅黑" panose="020B0503020204020204" charset="-122"/>
                <a:ea typeface="微软雅黑" panose="020B0503020204020204" charset="-122"/>
              </a:rPr>
              <a:t>微信公众号</a:t>
            </a:r>
          </a:p>
        </p:txBody>
      </p:sp>
      <p:sp>
        <p:nvSpPr>
          <p:cNvPr id="8" name="文本框 7"/>
          <p:cNvSpPr txBox="1"/>
          <p:nvPr/>
        </p:nvSpPr>
        <p:spPr>
          <a:xfrm>
            <a:off x="5633676" y="3532808"/>
            <a:ext cx="1031631" cy="276999"/>
          </a:xfrm>
          <a:prstGeom prst="rect">
            <a:avLst/>
          </a:prstGeom>
          <a:solidFill>
            <a:srgbClr val="1A6BD5"/>
          </a:solidFill>
        </p:spPr>
        <p:txBody>
          <a:bodyPr wrap="square" rtlCol="0">
            <a:spAutoFit/>
          </a:bodyPr>
          <a:lstStyle/>
          <a:p>
            <a:pPr algn="ctr"/>
            <a:r>
              <a:rPr lang="zh-CN" altLang="en-US" sz="1200">
                <a:solidFill>
                  <a:schemeClr val="bg1"/>
                </a:solidFill>
                <a:latin typeface="微软雅黑" panose="020B0503020204020204" charset="-122"/>
                <a:ea typeface="微软雅黑" panose="020B0503020204020204" charset="-122"/>
              </a:rPr>
              <a:t>在</a:t>
            </a:r>
            <a:r>
              <a:rPr lang="en-US" altLang="zh-CN" sz="1200">
                <a:solidFill>
                  <a:schemeClr val="bg1"/>
                </a:solidFill>
                <a:latin typeface="微软雅黑" panose="020B0503020204020204" charset="-122"/>
                <a:ea typeface="微软雅黑" panose="020B0503020204020204" charset="-122"/>
              </a:rPr>
              <a:t>e</a:t>
            </a:r>
            <a:r>
              <a:rPr lang="zh-CN" altLang="en-US" sz="1200">
                <a:solidFill>
                  <a:schemeClr val="bg1"/>
                </a:solidFill>
                <a:latin typeface="微软雅黑" panose="020B0503020204020204" charset="-122"/>
                <a:ea typeface="微软雅黑" panose="020B0503020204020204" charset="-122"/>
              </a:rPr>
              <a:t>企</a:t>
            </a:r>
            <a:r>
              <a:rPr lang="en-US" altLang="zh-CN" sz="1200">
                <a:solidFill>
                  <a:schemeClr val="bg1"/>
                </a:solidFill>
                <a:latin typeface="微软雅黑" panose="020B0503020204020204" charset="-122"/>
                <a:ea typeface="微软雅黑" panose="020B0503020204020204" charset="-122"/>
              </a:rPr>
              <a:t>APP</a:t>
            </a:r>
            <a:endParaRPr lang="zh-CN" altLang="en-US" sz="1200">
              <a:solidFill>
                <a:schemeClr val="bg1"/>
              </a:solidFill>
              <a:latin typeface="微软雅黑" panose="020B0503020204020204" charset="-122"/>
              <a:ea typeface="微软雅黑" panose="020B0503020204020204" charset="-122"/>
            </a:endParaRPr>
          </a:p>
        </p:txBody>
      </p:sp>
      <p:pic>
        <p:nvPicPr>
          <p:cNvPr id="9" name="图片 8" descr="QR 代码&#10;&#10;描述已自动生成"/>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6708" y="2401422"/>
            <a:ext cx="988599" cy="988599"/>
          </a:xfrm>
          <a:prstGeom prst="rect">
            <a:avLst/>
          </a:prstGeom>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73514" y="2370988"/>
            <a:ext cx="1063954" cy="1063954"/>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5080" y="15875"/>
            <a:ext cx="9142095" cy="418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l">
              <a:buClrTx/>
              <a:buSzTx/>
              <a:buFontTx/>
            </a:pPr>
            <a:r>
              <a:rPr lang="zh-CN" altLang="en-US" sz="20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联系我们</a:t>
            </a:r>
            <a:endPar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1655445" y="2420620"/>
            <a:ext cx="1024890" cy="1014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000" fill="hold">
                                          <p:stCondLst>
                                            <p:cond delay="0"/>
                                          </p:stCondLst>
                                        </p:cTn>
                                        <p:tgtEl>
                                          <p:spTgt spid="100"/>
                                        </p:tgtEl>
                                        <p:attrNameLst>
                                          <p:attrName>style.visibility</p:attrName>
                                        </p:attrNameLst>
                                      </p:cBhvr>
                                      <p:to>
                                        <p:strVal val="visible"/>
                                      </p:to>
                                    </p:set>
                                    <p:animEffect transition="in" filter="diamond(in)">
                                      <p:cBhvr>
                                        <p:cTn id="7" dur="1000"/>
                                        <p:tgtEl>
                                          <p:spTgt spid="10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367220" y="1846539"/>
            <a:ext cx="2258796" cy="1200329"/>
          </a:xfrm>
          <a:prstGeom prst="rect">
            <a:avLst/>
          </a:prstGeom>
          <a:noFill/>
        </p:spPr>
        <p:txBody>
          <a:bodyPr wrap="square" rtlCol="0">
            <a:spAutoFit/>
          </a:bodyPr>
          <a:lstStyle/>
          <a:p>
            <a:r>
              <a:rPr lang="zh-CN" altLang="en-US" b="1">
                <a:solidFill>
                  <a:srgbClr val="FF0000"/>
                </a:solidFill>
                <a:latin typeface="微软雅黑" panose="020B0503020204020204" charset="-122"/>
                <a:ea typeface="微软雅黑" panose="020B0503020204020204" charset="-122"/>
              </a:rPr>
              <a:t>直播间点击分享按钮即可转发，转发后截图给客服，领分享红包</a:t>
            </a:r>
          </a:p>
        </p:txBody>
      </p:sp>
      <p:sp>
        <p:nvSpPr>
          <p:cNvPr id="10" name="日期占位符 1"/>
          <p:cNvSpPr txBox="1"/>
          <p:nvPr/>
        </p:nvSpPr>
        <p:spPr>
          <a:xfrm>
            <a:off x="127000" y="4869657"/>
            <a:ext cx="2133600" cy="273844"/>
          </a:xfrm>
          <a:prstGeom prst="rect">
            <a:avLst/>
          </a:prstGeom>
        </p:spPr>
        <p:txBody>
          <a:bodyPr/>
          <a:lstStyle>
            <a:defPPr>
              <a:defRPr lang="zh-CN"/>
            </a:defPPr>
            <a:lvl1pPr marL="0" algn="l" defTabSz="457200" rtl="0" eaLnBrk="1" latinLnBrk="0" hangingPunct="1">
              <a:defRPr sz="1400" kern="1200">
                <a:solidFill>
                  <a:schemeClr val="bg1"/>
                </a:solidFill>
                <a:latin typeface="微软雅黑" panose="020B0503020204020204" charset="-122"/>
                <a:ea typeface="微软雅黑" panose="020B050302020402020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zh-CN" altLang="en-US" sz="1400">
                <a:solidFill>
                  <a:prstClr val="white"/>
                </a:solidFill>
              </a:rPr>
              <a:t>热线：</a:t>
            </a:r>
            <a:r>
              <a:rPr kumimoji="1" lang="en-US" altLang="zh-CN" sz="1400">
                <a:solidFill>
                  <a:prstClr val="white"/>
                </a:solidFill>
              </a:rPr>
              <a:t>010-62965988</a:t>
            </a:r>
            <a:endParaRPr kumimoji="1" lang="zh-CN" altLang="en-US" sz="1400">
              <a:solidFill>
                <a:prstClr val="white"/>
              </a:solidFill>
            </a:endParaRPr>
          </a:p>
        </p:txBody>
      </p:sp>
      <p:sp>
        <p:nvSpPr>
          <p:cNvPr id="11" name="页脚占位符 2"/>
          <p:cNvSpPr txBox="1"/>
          <p:nvPr/>
        </p:nvSpPr>
        <p:spPr>
          <a:xfrm>
            <a:off x="5334000" y="4859736"/>
            <a:ext cx="2895600" cy="273844"/>
          </a:xfrm>
          <a:prstGeom prst="rect">
            <a:avLst/>
          </a:prstGeom>
        </p:spPr>
        <p:txBody>
          <a:bodyPr/>
          <a:lstStyle>
            <a:defPPr>
              <a:defRPr lang="zh-CN"/>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zh-CN" altLang="en-US">
                <a:solidFill>
                  <a:prstClr val="white"/>
                </a:solidFill>
                <a:latin typeface="微软雅黑" panose="020B0503020204020204" charset="-122"/>
                <a:ea typeface="微软雅黑" panose="020B0503020204020204" charset="-122"/>
              </a:rPr>
              <a:t>网址：</a:t>
            </a:r>
            <a:r>
              <a:rPr kumimoji="1" lang="en-US" altLang="zh-CN">
                <a:solidFill>
                  <a:prstClr val="white"/>
                </a:solidFill>
                <a:latin typeface="微软雅黑" panose="020B0503020204020204" charset="-122"/>
                <a:ea typeface="微软雅黑" panose="020B0503020204020204" charset="-122"/>
              </a:rPr>
              <a:t>www.</a:t>
            </a:r>
            <a:r>
              <a:rPr kumimoji="1" lang="en-US" altLang="zh-CN" sz="1400">
                <a:solidFill>
                  <a:prstClr val="white"/>
                </a:solidFill>
                <a:latin typeface="微软雅黑" panose="020B0503020204020204" charset="-122"/>
                <a:ea typeface="微软雅黑" panose="020B0503020204020204" charset="-122"/>
              </a:rPr>
              <a:t>62212366</a:t>
            </a:r>
            <a:r>
              <a:rPr kumimoji="1" lang="en-US" altLang="zh-CN">
                <a:solidFill>
                  <a:prstClr val="white"/>
                </a:solidFill>
                <a:latin typeface="微软雅黑" panose="020B0503020204020204" charset="-122"/>
                <a:ea typeface="微软雅黑" panose="020B0503020204020204" charset="-122"/>
              </a:rPr>
              <a:t>.com</a:t>
            </a:r>
            <a:endParaRPr kumimoji="1" lang="zh-CN" altLang="en-US">
              <a:solidFill>
                <a:prstClr val="white"/>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1746" y="57150"/>
            <a:ext cx="3401423" cy="4725806"/>
          </a:xfrm>
          <a:prstGeom prst="rect">
            <a:avLst/>
          </a:prstGeom>
          <a:ln>
            <a:solidFill>
              <a:schemeClr val="tx2">
                <a:lumMod val="60000"/>
                <a:lumOff val="40000"/>
              </a:schemeClr>
            </a:solidFill>
          </a:ln>
        </p:spPr>
      </p:pic>
      <p:sp>
        <p:nvSpPr>
          <p:cNvPr id="2" name="标题 1"/>
          <p:cNvSpPr>
            <a:spLocks noGrp="1"/>
          </p:cNvSpPr>
          <p:nvPr/>
        </p:nvSpPr>
        <p:spPr>
          <a:xfrm>
            <a:off x="0" y="2079942"/>
            <a:ext cx="3564255" cy="983615"/>
          </a:xfrm>
          <a:prstGeom prst="rect">
            <a:avLst/>
          </a:prstGeom>
          <a:solidFill>
            <a:srgbClr val="FFC000"/>
          </a:solidFill>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zh-CN" altLang="en-US" sz="2000">
                <a:latin typeface="微软雅黑" panose="020B0503020204020204" charset="-122"/>
                <a:ea typeface="微软雅黑" panose="020B0503020204020204" charset="-122"/>
              </a:rPr>
              <a:t>欢迎大家积极转发分享，让更多人一起学习</a:t>
            </a:r>
          </a:p>
        </p:txBody>
      </p:sp>
      <p:sp>
        <p:nvSpPr>
          <p:cNvPr id="4" name="箭头: 右 5"/>
          <p:cNvSpPr/>
          <p:nvPr/>
        </p:nvSpPr>
        <p:spPr>
          <a:xfrm rot="13844132">
            <a:off x="6205421" y="1132249"/>
            <a:ext cx="780498" cy="4070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8" name="椭圆 7"/>
          <p:cNvSpPr/>
          <p:nvPr/>
        </p:nvSpPr>
        <p:spPr>
          <a:xfrm>
            <a:off x="5763120" y="359909"/>
            <a:ext cx="654240" cy="4070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03品牌管理\zxt-集团PPT\集团新改的PPT\20161202图片\1202底图pho-02.jpg1202底图pho-02"/>
          <p:cNvPicPr/>
          <p:nvPr/>
        </p:nvPicPr>
        <p:blipFill>
          <a:blip r:embed="rId4" cstate="email">
            <a:extLst>
              <a:ext uri="{28A0092B-C50C-407E-A947-70E740481C1C}">
                <a14:useLocalDpi xmlns:a14="http://schemas.microsoft.com/office/drawing/2010/main"/>
              </a:ext>
            </a:extLst>
          </a:blip>
          <a:srcRect/>
          <a:stretch>
            <a:fillRect/>
          </a:stretch>
        </p:blipFill>
        <p:spPr>
          <a:xfrm>
            <a:off x="5715" y="-39370"/>
            <a:ext cx="9133205" cy="5158740"/>
          </a:xfrm>
          <a:prstGeom prst="rect">
            <a:avLst/>
          </a:prstGeom>
        </p:spPr>
      </p:pic>
      <p:sp>
        <p:nvSpPr>
          <p:cNvPr id="9" name="Rectangle 48"/>
          <p:cNvSpPr/>
          <p:nvPr/>
        </p:nvSpPr>
        <p:spPr bwMode="auto">
          <a:xfrm>
            <a:off x="675529" y="1181953"/>
            <a:ext cx="7591033" cy="1069845"/>
          </a:xfrm>
          <a:prstGeom prst="rect">
            <a:avLst/>
          </a:prstGeom>
        </p:spPr>
        <p:txBody>
          <a:bodyPr wrap="square">
            <a:spAutoFit/>
          </a:bodyPr>
          <a:lstStyle/>
          <a:p>
            <a:pPr algn="ctr" fontAlgn="auto">
              <a:lnSpc>
                <a:spcPct val="150000"/>
              </a:lnSpc>
              <a:defRPr/>
            </a:pPr>
            <a:r>
              <a:rPr lang="zh-CN" altLang="en-US" sz="4800" b="1">
                <a:solidFill>
                  <a:schemeClr val="bg1"/>
                </a:solidFill>
                <a:latin typeface="微软雅黑" panose="020B0503020204020204" charset="-122"/>
                <a:ea typeface="微软雅黑" panose="020B0503020204020204" charset="-122"/>
                <a:cs typeface="微软雅黑" panose="020B0503020204020204" charset="-122"/>
              </a:rPr>
              <a:t>电子税务局操作及高频问题</a:t>
            </a:r>
            <a:endParaRPr lang="zh-CN" altLang="en-US" sz="3600" b="1" spc="-113"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Rectangle 48"/>
          <p:cNvSpPr/>
          <p:nvPr/>
        </p:nvSpPr>
        <p:spPr bwMode="auto">
          <a:xfrm>
            <a:off x="3074035" y="4095750"/>
            <a:ext cx="3365500" cy="398780"/>
          </a:xfrm>
          <a:prstGeom prst="rect">
            <a:avLst/>
          </a:prstGeom>
        </p:spPr>
        <p:txBody>
          <a:bodyPr wrap="square">
            <a:spAutoFit/>
          </a:bodyPr>
          <a:lstStyle/>
          <a:p>
            <a:pPr>
              <a:defRPr/>
            </a:pPr>
            <a:r>
              <a:rPr lang="zh-CN" altLang="en-US" sz="2000" b="1" spc="-113" dirty="0">
                <a:solidFill>
                  <a:schemeClr val="bg1"/>
                </a:solidFill>
                <a:latin typeface="微软雅黑" panose="020B0503020204020204" charset="-122"/>
                <a:ea typeface="微软雅黑" panose="020B0503020204020204" charset="-122"/>
                <a:cs typeface="微软雅黑" panose="020B0503020204020204" charset="-122"/>
              </a:rPr>
              <a:t>主讲： 中兴通 </a:t>
            </a:r>
            <a:r>
              <a:rPr lang="zh-CN" altLang="en-US" sz="2000" b="1" spc="-113" dirty="0">
                <a:solidFill>
                  <a:schemeClr val="bg1"/>
                </a:solidFill>
                <a:latin typeface="Arial" panose="020B0604020202020204" pitchFamily="34" charset="0"/>
                <a:ea typeface="微软雅黑" panose="020B0503020204020204" charset="-122"/>
                <a:cs typeface="微软雅黑" panose="020B0503020204020204" charset="-122"/>
              </a:rPr>
              <a:t>● </a:t>
            </a:r>
            <a:r>
              <a:rPr lang="zh-CN" altLang="en-US" sz="2000" b="1" spc="-113" dirty="0">
                <a:solidFill>
                  <a:schemeClr val="bg1"/>
                </a:solidFill>
                <a:latin typeface="微软雅黑" panose="020B0503020204020204" charset="-122"/>
                <a:ea typeface="微软雅黑" panose="020B0503020204020204" charset="-122"/>
                <a:cs typeface="微软雅黑" panose="020B0503020204020204" charset="-122"/>
              </a:rPr>
              <a:t>呼叫中心</a:t>
            </a:r>
          </a:p>
        </p:txBody>
      </p:sp>
      <p:sp>
        <p:nvSpPr>
          <p:cNvPr id="3" name="Rectangle 48"/>
          <p:cNvSpPr/>
          <p:nvPr/>
        </p:nvSpPr>
        <p:spPr bwMode="auto">
          <a:xfrm>
            <a:off x="1133429" y="2540000"/>
            <a:ext cx="6675231" cy="521970"/>
          </a:xfrm>
          <a:prstGeom prst="rect">
            <a:avLst/>
          </a:prstGeom>
        </p:spPr>
        <p:txBody>
          <a:bodyPr wrap="square">
            <a:spAutoFit/>
          </a:bodyPr>
          <a:lstStyle/>
          <a:p>
            <a:pPr algn="ctr">
              <a:defRPr/>
            </a:pPr>
            <a:r>
              <a:rPr lang="en-US" altLang="zh-CN" sz="2800" b="1">
                <a:solidFill>
                  <a:srgbClr val="FFC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C000"/>
                </a:solidFill>
                <a:latin typeface="微软雅黑" panose="020B0503020204020204" charset="-122"/>
                <a:ea typeface="微软雅黑" panose="020B0503020204020204" charset="-122"/>
                <a:cs typeface="微软雅黑" panose="020B0503020204020204" charset="-122"/>
              </a:rPr>
              <a:t>税（费）种认定＆网签三方协议</a:t>
            </a:r>
            <a:r>
              <a:rPr lang="en-US" altLang="zh-CN" sz="2800" b="1">
                <a:solidFill>
                  <a:srgbClr val="FFC000"/>
                </a:solidFill>
                <a:latin typeface="微软雅黑" panose="020B0503020204020204" charset="-122"/>
                <a:ea typeface="微软雅黑" panose="020B0503020204020204" charset="-122"/>
                <a:cs typeface="微软雅黑" panose="020B0503020204020204" charset="-122"/>
              </a:rPr>
              <a:t>》</a:t>
            </a:r>
            <a:endParaRPr lang="zh-CN" altLang="en-US" sz="2800" b="1" spc="-113" dirty="0">
              <a:solidFill>
                <a:srgbClr val="FFC000"/>
              </a:solidFill>
              <a:latin typeface="微软雅黑" panose="020B0503020204020204" charset="-122"/>
              <a:ea typeface="微软雅黑" panose="020B0503020204020204" charset="-122"/>
              <a:cs typeface="微软雅黑" panose="020B0503020204020204" charset="-122"/>
            </a:endParaRPr>
          </a:p>
        </p:txBody>
      </p:sp>
      <p:grpSp>
        <p:nvGrpSpPr>
          <p:cNvPr id="7" name="组合 6"/>
          <p:cNvGrpSpPr/>
          <p:nvPr/>
        </p:nvGrpSpPr>
        <p:grpSpPr>
          <a:xfrm>
            <a:off x="5716" y="41910"/>
            <a:ext cx="1833133" cy="417195"/>
            <a:chOff x="5716" y="41910"/>
            <a:chExt cx="1833133" cy="417195"/>
          </a:xfrm>
        </p:grpSpPr>
        <p:pic>
          <p:nvPicPr>
            <p:cNvPr id="8" name="图片 7" descr="20170719中兴通集LOGO-白色"/>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716" y="41910"/>
              <a:ext cx="416316" cy="417195"/>
            </a:xfrm>
            <a:prstGeom prst="rect">
              <a:avLst/>
            </a:prstGeom>
          </p:spPr>
        </p:pic>
        <p:sp>
          <p:nvSpPr>
            <p:cNvPr id="11" name="文本框 10"/>
            <p:cNvSpPr txBox="1"/>
            <p:nvPr/>
          </p:nvSpPr>
          <p:spPr>
            <a:xfrm>
              <a:off x="321549" y="65841"/>
              <a:ext cx="1517300" cy="369332"/>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中兴通简税</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38823" y="413388"/>
            <a:ext cx="1928813" cy="335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nchorCtr="0"/>
          <a:lstStyle/>
          <a:p>
            <a:pPr>
              <a:spcBef>
                <a:spcPts val="0"/>
              </a:spcBef>
              <a:spcAft>
                <a:spcPts val="0"/>
              </a:spcAft>
              <a:defRPr/>
            </a:pPr>
            <a:r>
              <a:rPr lang="zh-CN" altLang="en-US" sz="1950" b="1" dirty="0">
                <a:solidFill>
                  <a:srgbClr val="0070C0"/>
                </a:solidFill>
                <a:latin typeface="微软雅黑" panose="020B0503020204020204" charset="-122"/>
                <a:ea typeface="微软雅黑" panose="020B0503020204020204" charset="-122"/>
                <a:cs typeface="Arial" panose="020B0604020202020204" pitchFamily="34" charset="0"/>
                <a:sym typeface="+mn-ea"/>
              </a:rPr>
              <a:t>目录</a:t>
            </a:r>
          </a:p>
        </p:txBody>
      </p:sp>
      <p:pic>
        <p:nvPicPr>
          <p:cNvPr id="3" name="图片 2" descr="色条-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34" y="355283"/>
            <a:ext cx="57150" cy="418148"/>
          </a:xfrm>
          <a:prstGeom prst="rect">
            <a:avLst/>
          </a:prstGeom>
        </p:spPr>
      </p:pic>
      <p:grpSp>
        <p:nvGrpSpPr>
          <p:cNvPr id="9" name="组合 8"/>
          <p:cNvGrpSpPr/>
          <p:nvPr/>
        </p:nvGrpSpPr>
        <p:grpSpPr>
          <a:xfrm>
            <a:off x="3874554" y="1654128"/>
            <a:ext cx="894259" cy="518795"/>
            <a:chOff x="2215144" y="1952311"/>
            <a:chExt cx="1244730" cy="951144"/>
          </a:xfrm>
        </p:grpSpPr>
        <p:sp>
          <p:nvSpPr>
            <p:cNvPr id="11" name="平行四边形 10"/>
            <p:cNvSpPr/>
            <p:nvPr/>
          </p:nvSpPr>
          <p:spPr>
            <a:xfrm>
              <a:off x="2215144" y="2033848"/>
              <a:ext cx="1120898" cy="842781"/>
            </a:xfrm>
            <a:prstGeom prst="parallelogram">
              <a:avLst>
                <a:gd name="adj" fmla="val 4820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prstClr val="white"/>
                </a:solidFill>
                <a:latin typeface="Impact" panose="020B0806030902050204" pitchFamily="34" charset="0"/>
              </a:endParaRPr>
            </a:p>
          </p:txBody>
        </p:sp>
        <p:sp>
          <p:nvSpPr>
            <p:cNvPr id="12" name="文本框 10"/>
            <p:cNvSpPr txBox="1"/>
            <p:nvPr/>
          </p:nvSpPr>
          <p:spPr>
            <a:xfrm>
              <a:off x="2393075" y="1952311"/>
              <a:ext cx="1066799" cy="951144"/>
            </a:xfrm>
            <a:prstGeom prst="rect">
              <a:avLst/>
            </a:prstGeom>
            <a:noFill/>
          </p:spPr>
          <p:txBody>
            <a:bodyPr wrap="square" rtlCol="0">
              <a:spAutoFit/>
            </a:bodyPr>
            <a:lstStyle/>
            <a:p>
              <a:r>
                <a:rPr lang="en-US" altLang="zh-CN" sz="2775" dirty="0">
                  <a:solidFill>
                    <a:prstClr val="white"/>
                  </a:solidFill>
                  <a:latin typeface="Impact" panose="020B0806030902050204" pitchFamily="34" charset="0"/>
                </a:rPr>
                <a:t>01</a:t>
              </a:r>
              <a:endParaRPr lang="zh-CN" altLang="en-US" sz="2775" dirty="0">
                <a:solidFill>
                  <a:prstClr val="white"/>
                </a:solidFill>
                <a:latin typeface="Impact" panose="020B0806030902050204" pitchFamily="34" charset="0"/>
              </a:endParaRPr>
            </a:p>
          </p:txBody>
        </p:sp>
      </p:grpSp>
      <p:grpSp>
        <p:nvGrpSpPr>
          <p:cNvPr id="13" name="组合 12"/>
          <p:cNvGrpSpPr/>
          <p:nvPr/>
        </p:nvGrpSpPr>
        <p:grpSpPr>
          <a:xfrm>
            <a:off x="3874554" y="2863310"/>
            <a:ext cx="894259" cy="518795"/>
            <a:chOff x="2215144" y="3018134"/>
            <a:chExt cx="1244730" cy="951152"/>
          </a:xfrm>
        </p:grpSpPr>
        <p:sp>
          <p:nvSpPr>
            <p:cNvPr id="14" name="平行四边形 13"/>
            <p:cNvSpPr/>
            <p:nvPr/>
          </p:nvSpPr>
          <p:spPr>
            <a:xfrm>
              <a:off x="2215144" y="3084852"/>
              <a:ext cx="1120898" cy="842781"/>
            </a:xfrm>
            <a:prstGeom prst="parallelogram">
              <a:avLst>
                <a:gd name="adj" fmla="val 4820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prstClr val="white"/>
                </a:solidFill>
                <a:latin typeface="Impact" panose="020B0806030902050204" pitchFamily="34" charset="0"/>
              </a:endParaRPr>
            </a:p>
          </p:txBody>
        </p:sp>
        <p:sp>
          <p:nvSpPr>
            <p:cNvPr id="15" name="文本框 11"/>
            <p:cNvSpPr txBox="1"/>
            <p:nvPr/>
          </p:nvSpPr>
          <p:spPr>
            <a:xfrm>
              <a:off x="2393075" y="3018134"/>
              <a:ext cx="1066799" cy="951152"/>
            </a:xfrm>
            <a:prstGeom prst="rect">
              <a:avLst/>
            </a:prstGeom>
            <a:noFill/>
          </p:spPr>
          <p:txBody>
            <a:bodyPr wrap="square" rtlCol="0">
              <a:spAutoFit/>
            </a:bodyPr>
            <a:lstStyle/>
            <a:p>
              <a:r>
                <a:rPr lang="en-US" altLang="zh-CN" sz="2775" dirty="0">
                  <a:solidFill>
                    <a:prstClr val="white"/>
                  </a:solidFill>
                  <a:latin typeface="Impact" panose="020B0806030902050204" pitchFamily="34" charset="0"/>
                </a:rPr>
                <a:t>02</a:t>
              </a:r>
              <a:endParaRPr lang="zh-CN" altLang="en-US" sz="2775" dirty="0">
                <a:solidFill>
                  <a:prstClr val="white"/>
                </a:solidFill>
                <a:latin typeface="Impact" panose="020B0806030902050204" pitchFamily="34" charset="0"/>
              </a:endParaRPr>
            </a:p>
          </p:txBody>
        </p:sp>
      </p:grpSp>
      <p:grpSp>
        <p:nvGrpSpPr>
          <p:cNvPr id="19" name="组合 18"/>
          <p:cNvGrpSpPr/>
          <p:nvPr/>
        </p:nvGrpSpPr>
        <p:grpSpPr>
          <a:xfrm>
            <a:off x="4553802" y="1681951"/>
            <a:ext cx="3857250" cy="459690"/>
            <a:chOff x="4315150" y="1647579"/>
            <a:chExt cx="3857250" cy="540057"/>
          </a:xfrm>
        </p:grpSpPr>
        <p:sp>
          <p:nvSpPr>
            <p:cNvPr id="20" name="矩形 19"/>
            <p:cNvSpPr/>
            <p:nvPr/>
          </p:nvSpPr>
          <p:spPr>
            <a:xfrm>
              <a:off x="4841196" y="1730243"/>
              <a:ext cx="2827147" cy="330485"/>
            </a:xfrm>
            <a:prstGeom prst="rect">
              <a:avLst/>
            </a:prstGeom>
            <a:ln w="15875">
              <a:solidFill>
                <a:schemeClr val="bg1"/>
              </a:solidFill>
            </a:ln>
          </p:spPr>
          <p:txBody>
            <a:bodyPr wrap="square" lIns="51435" tIns="25717" rIns="51435" bIns="25717">
              <a:spAutoFit/>
            </a:bodyPr>
            <a:lstStyle/>
            <a:p>
              <a:pPr algn="ctr"/>
              <a:r>
                <a:rPr sz="1500" b="1" dirty="0">
                  <a:solidFill>
                    <a:prstClr val="black">
                      <a:lumMod val="75000"/>
                      <a:lumOff val="25000"/>
                    </a:prstClr>
                  </a:solidFill>
                  <a:latin typeface="微软雅黑" panose="020B0503020204020204" charset="-122"/>
                  <a:ea typeface="微软雅黑" panose="020B0503020204020204" charset="-122"/>
                </a:rPr>
                <a:t>税</a:t>
              </a:r>
              <a:r>
                <a:rPr lang="zh-CN" sz="1500" b="1" dirty="0">
                  <a:solidFill>
                    <a:prstClr val="black">
                      <a:lumMod val="75000"/>
                      <a:lumOff val="25000"/>
                    </a:prstClr>
                  </a:solidFill>
                  <a:latin typeface="微软雅黑" panose="020B0503020204020204" charset="-122"/>
                  <a:ea typeface="微软雅黑" panose="020B0503020204020204" charset="-122"/>
                </a:rPr>
                <a:t>（</a:t>
              </a:r>
              <a:r>
                <a:rPr sz="1500" b="1" dirty="0">
                  <a:solidFill>
                    <a:prstClr val="black">
                      <a:lumMod val="75000"/>
                      <a:lumOff val="25000"/>
                    </a:prstClr>
                  </a:solidFill>
                  <a:latin typeface="微软雅黑" panose="020B0503020204020204" charset="-122"/>
                  <a:ea typeface="微软雅黑" panose="020B0503020204020204" charset="-122"/>
                </a:rPr>
                <a:t>费</a:t>
              </a:r>
              <a:r>
                <a:rPr lang="zh-CN" sz="1500" b="1" dirty="0">
                  <a:solidFill>
                    <a:prstClr val="black">
                      <a:lumMod val="75000"/>
                      <a:lumOff val="25000"/>
                    </a:prstClr>
                  </a:solidFill>
                  <a:latin typeface="微软雅黑" panose="020B0503020204020204" charset="-122"/>
                  <a:ea typeface="微软雅黑" panose="020B0503020204020204" charset="-122"/>
                  <a:sym typeface="+mn-ea"/>
                </a:rPr>
                <a:t>）</a:t>
              </a:r>
              <a:r>
                <a:rPr sz="1500" b="1" dirty="0">
                  <a:solidFill>
                    <a:prstClr val="black">
                      <a:lumMod val="75000"/>
                      <a:lumOff val="25000"/>
                    </a:prstClr>
                  </a:solidFill>
                  <a:latin typeface="微软雅黑" panose="020B0503020204020204" charset="-122"/>
                  <a:ea typeface="微软雅黑" panose="020B0503020204020204" charset="-122"/>
                </a:rPr>
                <a:t>种认定</a:t>
              </a:r>
            </a:p>
          </p:txBody>
        </p:sp>
        <p:sp>
          <p:nvSpPr>
            <p:cNvPr id="21" name="平行四边形 20"/>
            <p:cNvSpPr/>
            <p:nvPr/>
          </p:nvSpPr>
          <p:spPr>
            <a:xfrm>
              <a:off x="4315150" y="1647579"/>
              <a:ext cx="3857250" cy="540057"/>
            </a:xfrm>
            <a:prstGeom prst="parallelogram">
              <a:avLst>
                <a:gd name="adj" fmla="val 48207"/>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endParaRPr lang="zh-CN" altLang="en-US" sz="1500" b="1">
                <a:solidFill>
                  <a:prstClr val="black">
                    <a:lumMod val="75000"/>
                    <a:lumOff val="25000"/>
                  </a:prstClr>
                </a:solidFill>
              </a:endParaRPr>
            </a:p>
          </p:txBody>
        </p:sp>
      </p:grpSp>
      <p:grpSp>
        <p:nvGrpSpPr>
          <p:cNvPr id="22" name="组合 21"/>
          <p:cNvGrpSpPr/>
          <p:nvPr/>
        </p:nvGrpSpPr>
        <p:grpSpPr>
          <a:xfrm>
            <a:off x="4553802" y="2883468"/>
            <a:ext cx="3857250" cy="459690"/>
            <a:chOff x="4315150" y="2341731"/>
            <a:chExt cx="3857250" cy="540057"/>
          </a:xfrm>
        </p:grpSpPr>
        <p:sp>
          <p:nvSpPr>
            <p:cNvPr id="23" name="矩形 22"/>
            <p:cNvSpPr/>
            <p:nvPr/>
          </p:nvSpPr>
          <p:spPr>
            <a:xfrm>
              <a:off x="4841197" y="2424395"/>
              <a:ext cx="2827146" cy="330485"/>
            </a:xfrm>
            <a:prstGeom prst="rect">
              <a:avLst/>
            </a:prstGeom>
            <a:ln w="15875">
              <a:solidFill>
                <a:schemeClr val="bg1"/>
              </a:solidFill>
            </a:ln>
          </p:spPr>
          <p:txBody>
            <a:bodyPr wrap="square" lIns="51435" tIns="25717" rIns="51435" bIns="25717">
              <a:spAutoFit/>
            </a:bodyPr>
            <a:lstStyle/>
            <a:p>
              <a:pPr algn="ctr"/>
              <a:r>
                <a:rPr lang="zh-CN" sz="1500" b="1" dirty="0">
                  <a:solidFill>
                    <a:prstClr val="black">
                      <a:lumMod val="75000"/>
                      <a:lumOff val="25000"/>
                    </a:prstClr>
                  </a:solidFill>
                  <a:latin typeface="微软雅黑" panose="020B0503020204020204" charset="-122"/>
                  <a:ea typeface="微软雅黑" panose="020B0503020204020204" charset="-122"/>
                </a:rPr>
                <a:t>网签三方协议</a:t>
              </a:r>
            </a:p>
          </p:txBody>
        </p:sp>
        <p:sp>
          <p:nvSpPr>
            <p:cNvPr id="24" name="平行四边形 23"/>
            <p:cNvSpPr/>
            <p:nvPr/>
          </p:nvSpPr>
          <p:spPr>
            <a:xfrm>
              <a:off x="4315150" y="2341731"/>
              <a:ext cx="3857250" cy="540057"/>
            </a:xfrm>
            <a:prstGeom prst="parallelogram">
              <a:avLst>
                <a:gd name="adj" fmla="val 48207"/>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endParaRPr lang="zh-CN" altLang="en-US" sz="1500" b="1">
                <a:solidFill>
                  <a:prstClr val="black">
                    <a:lumMod val="75000"/>
                    <a:lumOff val="25000"/>
                  </a:prstClr>
                </a:solidFill>
              </a:endParaRPr>
            </a:p>
          </p:txBody>
        </p:sp>
      </p:grpSp>
      <p:sp>
        <p:nvSpPr>
          <p:cNvPr id="10" name="右箭头 9"/>
          <p:cNvSpPr/>
          <p:nvPr/>
        </p:nvSpPr>
        <p:spPr>
          <a:xfrm>
            <a:off x="739140" y="2141855"/>
            <a:ext cx="2903220" cy="953770"/>
          </a:xfrm>
          <a:prstGeom prst="rightArrow">
            <a:avLst/>
          </a:prstGeom>
          <a:solidFill>
            <a:srgbClr val="1A6BD5"/>
          </a:solidFill>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25" name="文本框 24"/>
          <p:cNvSpPr txBox="1"/>
          <p:nvPr/>
        </p:nvSpPr>
        <p:spPr>
          <a:xfrm>
            <a:off x="815975" y="2412365"/>
            <a:ext cx="2269490" cy="398780"/>
          </a:xfrm>
          <a:prstGeom prst="rect">
            <a:avLst/>
          </a:prstGeom>
          <a:solidFill>
            <a:srgbClr val="1A6BD5"/>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2000" b="1">
                <a:latin typeface="微软雅黑" panose="020B0503020204020204" charset="-122"/>
                <a:ea typeface="微软雅黑" panose="020B0503020204020204" charset="-122"/>
              </a:rPr>
              <a:t>电 子 税 务 局</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4992" y="198169"/>
            <a:ext cx="1103531" cy="535295"/>
          </a:xfrm>
          <a:prstGeom prst="rect">
            <a:avLst/>
          </a:prstGeom>
        </p:spPr>
      </p:pic>
      <p:sp>
        <p:nvSpPr>
          <p:cNvPr id="14" name="矩形 13"/>
          <p:cNvSpPr/>
          <p:nvPr/>
        </p:nvSpPr>
        <p:spPr>
          <a:xfrm>
            <a:off x="499753" y="1053440"/>
            <a:ext cx="7586972" cy="58285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endParaRPr kumimoji="1" lang="en-US" altLang="zh-CN" sz="2000" b="1" dirty="0">
              <a:solidFill>
                <a:schemeClr val="bg1"/>
              </a:solidFill>
              <a:latin typeface="黑体" panose="02010609060101010101" charset="-122"/>
              <a:ea typeface="黑体" panose="02010609060101010101" charset="-122"/>
              <a:cs typeface="黑体" panose="02010609060101010101" charset="-122"/>
            </a:endParaRPr>
          </a:p>
        </p:txBody>
      </p:sp>
      <p:sp>
        <p:nvSpPr>
          <p:cNvPr id="15" name="矩形 14"/>
          <p:cNvSpPr/>
          <p:nvPr/>
        </p:nvSpPr>
        <p:spPr>
          <a:xfrm>
            <a:off x="499751" y="1053439"/>
            <a:ext cx="8490044" cy="379769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endParaRPr kumimoji="1" lang="zh-CN" altLang="en-US" sz="1400" b="1" dirty="0">
              <a:solidFill>
                <a:schemeClr val="tx1"/>
              </a:solidFill>
              <a:latin typeface="+mn-ea"/>
              <a:cs typeface="黑体" panose="02010609060101010101" charset="-122"/>
            </a:endParaRPr>
          </a:p>
        </p:txBody>
      </p:sp>
      <p:sp>
        <p:nvSpPr>
          <p:cNvPr id="46" name="矩形 45"/>
          <p:cNvSpPr/>
          <p:nvPr/>
        </p:nvSpPr>
        <p:spPr>
          <a:xfrm>
            <a:off x="0" y="370840"/>
            <a:ext cx="9144000" cy="14217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6" name="等腰三角形 15"/>
          <p:cNvSpPr/>
          <p:nvPr/>
        </p:nvSpPr>
        <p:spPr>
          <a:xfrm>
            <a:off x="2531110" y="198120"/>
            <a:ext cx="825500" cy="828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7" name="平行四边形 16"/>
          <p:cNvSpPr/>
          <p:nvPr/>
        </p:nvSpPr>
        <p:spPr>
          <a:xfrm>
            <a:off x="544195" y="198120"/>
            <a:ext cx="2407285" cy="1809750"/>
          </a:xfrm>
          <a:prstGeom prst="parallelogram">
            <a:avLst>
              <a:gd name="adj" fmla="val 482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8" name="文本框 6"/>
          <p:cNvSpPr txBox="1"/>
          <p:nvPr/>
        </p:nvSpPr>
        <p:spPr>
          <a:xfrm>
            <a:off x="1209040" y="438785"/>
            <a:ext cx="1322070" cy="1285875"/>
          </a:xfrm>
          <a:prstGeom prst="rect">
            <a:avLst/>
          </a:prstGeom>
          <a:noFill/>
        </p:spPr>
        <p:txBody>
          <a:bodyPr wrap="square" lIns="51435" tIns="25717" rIns="51435" bIns="25717" rtlCol="0">
            <a:spAutoFit/>
          </a:bodyPr>
          <a:lstStyle/>
          <a:p>
            <a:r>
              <a:rPr lang="en-US" altLang="zh-CN" sz="8025" dirty="0">
                <a:solidFill>
                  <a:srgbClr val="0070C0"/>
                </a:solidFill>
                <a:latin typeface="Impact" panose="020B0806030902050204" pitchFamily="34" charset="0"/>
              </a:rPr>
              <a:t>01</a:t>
            </a:r>
            <a:endParaRPr lang="zh-CN" altLang="en-US" sz="8025" dirty="0">
              <a:solidFill>
                <a:srgbClr val="0070C0"/>
              </a:solidFill>
              <a:latin typeface="Impact" panose="020B0806030902050204" pitchFamily="34" charset="0"/>
            </a:endParaRPr>
          </a:p>
        </p:txBody>
      </p:sp>
      <p:sp>
        <p:nvSpPr>
          <p:cNvPr id="19" name="TextBox 48"/>
          <p:cNvSpPr txBox="1"/>
          <p:nvPr/>
        </p:nvSpPr>
        <p:spPr>
          <a:xfrm>
            <a:off x="2782570" y="792480"/>
            <a:ext cx="3461385" cy="621030"/>
          </a:xfrm>
          <a:prstGeom prst="rect">
            <a:avLst/>
          </a:prstGeom>
          <a:noFill/>
        </p:spPr>
        <p:txBody>
          <a:bodyPr wrap="square" lIns="68257" tIns="34147" rIns="68257" bIns="34147" rtlCol="0">
            <a:spAutoFit/>
          </a:bodyPr>
          <a:lstStyle/>
          <a:p>
            <a:pPr algn="l">
              <a:buClrTx/>
              <a:buSzTx/>
              <a:buFontTx/>
            </a:pPr>
            <a:r>
              <a:rPr sz="3600" b="1" dirty="0">
                <a:solidFill>
                  <a:schemeClr val="bg1"/>
                </a:solidFill>
                <a:latin typeface="微软雅黑" panose="020B0503020204020204" charset="-122"/>
                <a:ea typeface="微软雅黑" panose="020B0503020204020204" charset="-122"/>
                <a:sym typeface="+mn-ea"/>
              </a:rPr>
              <a:t>税</a:t>
            </a:r>
            <a:r>
              <a:rPr lang="zh-CN" sz="3600" b="1" dirty="0">
                <a:solidFill>
                  <a:schemeClr val="bg1"/>
                </a:solidFill>
                <a:latin typeface="微软雅黑" panose="020B0503020204020204" charset="-122"/>
                <a:ea typeface="微软雅黑" panose="020B0503020204020204" charset="-122"/>
                <a:sym typeface="+mn-ea"/>
              </a:rPr>
              <a:t>（</a:t>
            </a:r>
            <a:r>
              <a:rPr sz="3600" b="1" dirty="0">
                <a:solidFill>
                  <a:schemeClr val="bg1"/>
                </a:solidFill>
                <a:latin typeface="微软雅黑" panose="020B0503020204020204" charset="-122"/>
                <a:ea typeface="微软雅黑" panose="020B0503020204020204" charset="-122"/>
                <a:sym typeface="+mn-ea"/>
              </a:rPr>
              <a:t>费</a:t>
            </a:r>
            <a:r>
              <a:rPr lang="zh-CN" sz="3600" b="1" dirty="0">
                <a:solidFill>
                  <a:schemeClr val="bg1"/>
                </a:solidFill>
                <a:latin typeface="微软雅黑" panose="020B0503020204020204" charset="-122"/>
                <a:ea typeface="微软雅黑" panose="020B0503020204020204" charset="-122"/>
                <a:sym typeface="+mn-ea"/>
              </a:rPr>
              <a:t>）</a:t>
            </a:r>
            <a:r>
              <a:rPr sz="3600" b="1" dirty="0">
                <a:solidFill>
                  <a:schemeClr val="bg1"/>
                </a:solidFill>
                <a:latin typeface="微软雅黑" panose="020B0503020204020204" charset="-122"/>
                <a:ea typeface="微软雅黑" panose="020B0503020204020204" charset="-122"/>
                <a:sym typeface="+mn-ea"/>
              </a:rPr>
              <a:t>种认定</a:t>
            </a:r>
            <a:endParaRPr lang="zh-CN" altLang="en-GB" sz="3600" b="1" dirty="0">
              <a:solidFill>
                <a:schemeClr val="bg1"/>
              </a:solidFill>
              <a:latin typeface="微软雅黑" panose="020B0503020204020204" charset="-122"/>
              <a:ea typeface="微软雅黑" panose="020B0503020204020204" charset="-122"/>
              <a:sym typeface="+mn-ea"/>
            </a:endParaRPr>
          </a:p>
        </p:txBody>
      </p:sp>
      <p:sp>
        <p:nvSpPr>
          <p:cNvPr id="45" name="等腰三角形 44"/>
          <p:cNvSpPr/>
          <p:nvPr/>
        </p:nvSpPr>
        <p:spPr>
          <a:xfrm flipV="1">
            <a:off x="132080" y="1179830"/>
            <a:ext cx="825500" cy="828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20" name="内容占位符 2"/>
          <p:cNvSpPr txBox="1"/>
          <p:nvPr/>
        </p:nvSpPr>
        <p:spPr>
          <a:xfrm>
            <a:off x="345546" y="2180541"/>
            <a:ext cx="8229600" cy="2170479"/>
          </a:xfrm>
          <a:prstGeom prst="rect">
            <a:avLst/>
          </a:prstGeom>
        </p:spPr>
        <p:txBody>
          <a:bodyPr vert="horz" lIns="91440" tIns="45720" rIns="91440" bIns="45720" rtlCol="0">
            <a:normAutofit/>
          </a:bodyPr>
          <a:lstStyle>
            <a:lvl1pPr marL="0" indent="0" algn="ctr" defTabSz="3429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1pPr>
            <a:lvl2pPr marL="342900" indent="0" algn="ctr" defTabSz="342900" rtl="0" eaLnBrk="1" latinLnBrk="0" hangingPunct="1">
              <a:spcBef>
                <a:spcPct val="20000"/>
              </a:spcBef>
              <a:buFont typeface="Arial" panose="020B0604020202020204"/>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panose="020B0604020202020204"/>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panose="020B0604020202020204"/>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panose="020B0604020202020204"/>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panose="020B0604020202020204"/>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panose="020B0604020202020204"/>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panose="020B0604020202020204"/>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panose="020B0604020202020204"/>
              <a:buNone/>
              <a:defRPr sz="1500" kern="1200">
                <a:solidFill>
                  <a:schemeClr val="tx1">
                    <a:tint val="75000"/>
                  </a:schemeClr>
                </a:solidFill>
                <a:latin typeface="+mn-lt"/>
                <a:ea typeface="+mn-ea"/>
                <a:cs typeface="+mn-cs"/>
              </a:defRPr>
            </a:lvl9pPr>
          </a:lstStyle>
          <a:p>
            <a:pPr algn="just">
              <a:lnSpc>
                <a:spcPct val="150000"/>
              </a:lnSpc>
            </a:pPr>
            <a:r>
              <a:rPr lang="zh-CN" altLang="en-US" sz="1600">
                <a:latin typeface="微软雅黑" panose="020B0503020204020204" charset="-122"/>
                <a:ea typeface="微软雅黑" panose="020B0503020204020204" charset="-122"/>
              </a:rPr>
              <a:t>是指税务机关通过获取纳税人、扣缴义务人、缴费人或受托代征人等课证主体</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以下统称“纳税人</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报告的身份信息、纳税人首次进行纳税</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费</a:t>
            </a:r>
            <a:r>
              <a:rPr lang="en-US" altLang="zh-CN"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申报时提供的税种信息，以及税收征管工作中依法取得的其他相关信息，通过建立后台数据模型，</a:t>
            </a:r>
            <a:r>
              <a:rPr lang="zh-CN" altLang="en-US" sz="1600" u="sng">
                <a:solidFill>
                  <a:schemeClr val="tx1"/>
                </a:solidFill>
                <a:latin typeface="微软雅黑" panose="020B0503020204020204" charset="-122"/>
                <a:ea typeface="微软雅黑" panose="020B0503020204020204" charset="-122"/>
              </a:rPr>
              <a:t>对纳税人的认定有效期、申报期限、纳税</a:t>
            </a:r>
            <a:r>
              <a:rPr lang="en-US" altLang="zh-CN" sz="1600" u="sng">
                <a:solidFill>
                  <a:schemeClr val="tx1"/>
                </a:solidFill>
                <a:latin typeface="微软雅黑" panose="020B0503020204020204" charset="-122"/>
                <a:ea typeface="微软雅黑" panose="020B0503020204020204" charset="-122"/>
              </a:rPr>
              <a:t>(</a:t>
            </a:r>
            <a:r>
              <a:rPr lang="zh-CN" altLang="en-US" sz="1600" u="sng">
                <a:solidFill>
                  <a:schemeClr val="tx1"/>
                </a:solidFill>
                <a:latin typeface="微软雅黑" panose="020B0503020204020204" charset="-122"/>
                <a:ea typeface="微软雅黑" panose="020B0503020204020204" charset="-122"/>
              </a:rPr>
              <a:t>费</a:t>
            </a:r>
            <a:r>
              <a:rPr lang="en-US" altLang="zh-CN" sz="1600" u="sng">
                <a:solidFill>
                  <a:schemeClr val="tx1"/>
                </a:solidFill>
                <a:latin typeface="微软雅黑" panose="020B0503020204020204" charset="-122"/>
                <a:ea typeface="微软雅黑" panose="020B0503020204020204" charset="-122"/>
              </a:rPr>
              <a:t>)</a:t>
            </a:r>
            <a:r>
              <a:rPr lang="zh-CN" altLang="en-US" sz="1600" u="sng">
                <a:solidFill>
                  <a:schemeClr val="tx1"/>
                </a:solidFill>
                <a:latin typeface="微软雅黑" panose="020B0503020204020204" charset="-122"/>
                <a:ea typeface="微软雅黑" panose="020B0503020204020204" charset="-122"/>
              </a:rPr>
              <a:t>期限、税率或单位税额、预算分配比例等税（费）种征收属性进行自动化认定的工作。</a:t>
            </a:r>
            <a:r>
              <a:rPr lang="zh-CN" altLang="en-US" sz="1600">
                <a:solidFill>
                  <a:srgbClr val="FF0000"/>
                </a:solidFill>
                <a:latin typeface="微软雅黑" panose="020B0503020204020204" charset="-122"/>
                <a:ea typeface="微软雅黑" panose="020B0503020204020204" charset="-122"/>
              </a:rPr>
              <a:t>经过税（费）种的核定，才可以进行纳税申报。</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4992" y="198169"/>
            <a:ext cx="1103531" cy="535295"/>
          </a:xfrm>
          <a:prstGeom prst="rect">
            <a:avLst/>
          </a:prstGeom>
        </p:spPr>
      </p:pic>
      <p:sp>
        <p:nvSpPr>
          <p:cNvPr id="14" name="矩形 13"/>
          <p:cNvSpPr/>
          <p:nvPr/>
        </p:nvSpPr>
        <p:spPr>
          <a:xfrm>
            <a:off x="499753" y="1053440"/>
            <a:ext cx="7586972" cy="58285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endParaRPr kumimoji="1" lang="en-US" altLang="zh-CN" sz="2000" b="1" dirty="0">
              <a:solidFill>
                <a:schemeClr val="bg1"/>
              </a:solidFill>
              <a:latin typeface="黑体" panose="02010609060101010101" charset="-122"/>
              <a:ea typeface="黑体" panose="02010609060101010101" charset="-122"/>
              <a:cs typeface="黑体" panose="02010609060101010101" charset="-122"/>
            </a:endParaRPr>
          </a:p>
        </p:txBody>
      </p:sp>
      <p:sp>
        <p:nvSpPr>
          <p:cNvPr id="15" name="矩形 14"/>
          <p:cNvSpPr/>
          <p:nvPr/>
        </p:nvSpPr>
        <p:spPr>
          <a:xfrm>
            <a:off x="499751" y="1053439"/>
            <a:ext cx="8490044" cy="379769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endParaRPr kumimoji="1" lang="zh-CN" altLang="en-US" sz="1400" b="1" dirty="0">
              <a:solidFill>
                <a:schemeClr val="tx1"/>
              </a:solidFill>
              <a:latin typeface="+mn-ea"/>
              <a:cs typeface="黑体" panose="02010609060101010101" charset="-122"/>
            </a:endParaRPr>
          </a:p>
        </p:txBody>
      </p:sp>
      <p:sp>
        <p:nvSpPr>
          <p:cNvPr id="46" name="矩形 45"/>
          <p:cNvSpPr/>
          <p:nvPr/>
        </p:nvSpPr>
        <p:spPr>
          <a:xfrm>
            <a:off x="0" y="370840"/>
            <a:ext cx="9144000" cy="14217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6" name="等腰三角形 15"/>
          <p:cNvSpPr/>
          <p:nvPr/>
        </p:nvSpPr>
        <p:spPr>
          <a:xfrm>
            <a:off x="2531110" y="198120"/>
            <a:ext cx="825500" cy="828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7" name="平行四边形 16"/>
          <p:cNvSpPr/>
          <p:nvPr/>
        </p:nvSpPr>
        <p:spPr>
          <a:xfrm>
            <a:off x="544195" y="198120"/>
            <a:ext cx="2407285" cy="1809750"/>
          </a:xfrm>
          <a:prstGeom prst="parallelogram">
            <a:avLst>
              <a:gd name="adj" fmla="val 482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18" name="文本框 6"/>
          <p:cNvSpPr txBox="1"/>
          <p:nvPr/>
        </p:nvSpPr>
        <p:spPr>
          <a:xfrm>
            <a:off x="1209040" y="438785"/>
            <a:ext cx="1322070" cy="1285875"/>
          </a:xfrm>
          <a:prstGeom prst="rect">
            <a:avLst/>
          </a:prstGeom>
          <a:noFill/>
        </p:spPr>
        <p:txBody>
          <a:bodyPr wrap="square" lIns="51435" tIns="25717" rIns="51435" bIns="25717" rtlCol="0">
            <a:spAutoFit/>
          </a:bodyPr>
          <a:lstStyle/>
          <a:p>
            <a:r>
              <a:rPr lang="en-US" altLang="zh-CN" sz="8025" dirty="0">
                <a:solidFill>
                  <a:srgbClr val="0070C0"/>
                </a:solidFill>
                <a:latin typeface="Impact" panose="020B0806030902050204" pitchFamily="34" charset="0"/>
              </a:rPr>
              <a:t>01</a:t>
            </a:r>
            <a:endParaRPr lang="zh-CN" altLang="en-US" sz="8025" dirty="0">
              <a:solidFill>
                <a:srgbClr val="0070C0"/>
              </a:solidFill>
              <a:latin typeface="Impact" panose="020B0806030902050204" pitchFamily="34" charset="0"/>
            </a:endParaRPr>
          </a:p>
        </p:txBody>
      </p:sp>
      <p:sp>
        <p:nvSpPr>
          <p:cNvPr id="19" name="TextBox 48"/>
          <p:cNvSpPr txBox="1"/>
          <p:nvPr/>
        </p:nvSpPr>
        <p:spPr>
          <a:xfrm>
            <a:off x="2782570" y="792480"/>
            <a:ext cx="3461385" cy="621030"/>
          </a:xfrm>
          <a:prstGeom prst="rect">
            <a:avLst/>
          </a:prstGeom>
          <a:noFill/>
        </p:spPr>
        <p:txBody>
          <a:bodyPr wrap="square" lIns="68257" tIns="34147" rIns="68257" bIns="34147" rtlCol="0">
            <a:spAutoFit/>
          </a:bodyPr>
          <a:lstStyle/>
          <a:p>
            <a:pPr algn="l">
              <a:buClrTx/>
              <a:buSzTx/>
              <a:buFontTx/>
            </a:pPr>
            <a:r>
              <a:rPr sz="3600" b="1" dirty="0">
                <a:solidFill>
                  <a:schemeClr val="bg1"/>
                </a:solidFill>
                <a:latin typeface="微软雅黑" panose="020B0503020204020204" charset="-122"/>
                <a:ea typeface="微软雅黑" panose="020B0503020204020204" charset="-122"/>
                <a:sym typeface="+mn-ea"/>
              </a:rPr>
              <a:t>税</a:t>
            </a:r>
            <a:r>
              <a:rPr lang="zh-CN" sz="3600" b="1" dirty="0">
                <a:solidFill>
                  <a:schemeClr val="bg1"/>
                </a:solidFill>
                <a:latin typeface="微软雅黑" panose="020B0503020204020204" charset="-122"/>
                <a:ea typeface="微软雅黑" panose="020B0503020204020204" charset="-122"/>
                <a:sym typeface="+mn-ea"/>
              </a:rPr>
              <a:t>（</a:t>
            </a:r>
            <a:r>
              <a:rPr sz="3600" b="1" dirty="0">
                <a:solidFill>
                  <a:schemeClr val="bg1"/>
                </a:solidFill>
                <a:latin typeface="微软雅黑" panose="020B0503020204020204" charset="-122"/>
                <a:ea typeface="微软雅黑" panose="020B0503020204020204" charset="-122"/>
                <a:sym typeface="+mn-ea"/>
              </a:rPr>
              <a:t>费</a:t>
            </a:r>
            <a:r>
              <a:rPr lang="zh-CN" sz="3600" b="1" dirty="0">
                <a:solidFill>
                  <a:schemeClr val="bg1"/>
                </a:solidFill>
                <a:latin typeface="微软雅黑" panose="020B0503020204020204" charset="-122"/>
                <a:ea typeface="微软雅黑" panose="020B0503020204020204" charset="-122"/>
                <a:sym typeface="+mn-ea"/>
              </a:rPr>
              <a:t>）</a:t>
            </a:r>
            <a:r>
              <a:rPr sz="3600" b="1" dirty="0">
                <a:solidFill>
                  <a:schemeClr val="bg1"/>
                </a:solidFill>
                <a:latin typeface="微软雅黑" panose="020B0503020204020204" charset="-122"/>
                <a:ea typeface="微软雅黑" panose="020B0503020204020204" charset="-122"/>
                <a:sym typeface="+mn-ea"/>
              </a:rPr>
              <a:t>种认定</a:t>
            </a:r>
            <a:endParaRPr lang="zh-CN" altLang="en-GB" sz="3600" b="1" dirty="0">
              <a:solidFill>
                <a:schemeClr val="bg1"/>
              </a:solidFill>
              <a:latin typeface="微软雅黑" panose="020B0503020204020204" charset="-122"/>
              <a:ea typeface="微软雅黑" panose="020B0503020204020204" charset="-122"/>
              <a:sym typeface="+mn-ea"/>
            </a:endParaRPr>
          </a:p>
        </p:txBody>
      </p:sp>
      <p:sp>
        <p:nvSpPr>
          <p:cNvPr id="45" name="等腰三角形 44"/>
          <p:cNvSpPr/>
          <p:nvPr/>
        </p:nvSpPr>
        <p:spPr>
          <a:xfrm flipV="1">
            <a:off x="132080" y="1179830"/>
            <a:ext cx="825500" cy="828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p>
        </p:txBody>
      </p:sp>
      <p:sp>
        <p:nvSpPr>
          <p:cNvPr id="21" name="Rectangle 48"/>
          <p:cNvSpPr/>
          <p:nvPr/>
        </p:nvSpPr>
        <p:spPr bwMode="auto">
          <a:xfrm>
            <a:off x="5624195" y="2179671"/>
            <a:ext cx="3126090" cy="368300"/>
          </a:xfrm>
          <a:prstGeom prst="rect">
            <a:avLst/>
          </a:prstGeom>
        </p:spPr>
        <p:txBody>
          <a:bodyPr wrap="square">
            <a:spAutoFit/>
          </a:bodyPr>
          <a:lstStyle/>
          <a:p>
            <a:pPr marL="285750" indent="-285750" algn="l">
              <a:buFont typeface="Wingdings" panose="05000000000000000000" charset="0"/>
              <a:buChar char="l"/>
              <a:defRPr/>
            </a:pPr>
            <a:r>
              <a:rPr lang="en-US"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en-US"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如何查询税费种相关信息</a:t>
            </a:r>
            <a:endParaRPr lang="zh-CN" altLang="en-US" spc="-113"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23" name="Rectangle 48"/>
          <p:cNvSpPr/>
          <p:nvPr/>
        </p:nvSpPr>
        <p:spPr bwMode="auto">
          <a:xfrm>
            <a:off x="5624195" y="2702276"/>
            <a:ext cx="3519805" cy="368300"/>
          </a:xfrm>
          <a:prstGeom prst="rect">
            <a:avLst/>
          </a:prstGeom>
        </p:spPr>
        <p:txBody>
          <a:bodyPr wrap="square">
            <a:spAutoFit/>
          </a:bodyPr>
          <a:lstStyle/>
          <a:p>
            <a:pPr marL="285750" indent="-285750" algn="l">
              <a:buFont typeface="Wingdings" panose="05000000000000000000" charset="0"/>
              <a:buChar char="l"/>
              <a:defRPr/>
            </a:pPr>
            <a:r>
              <a:rPr lang="en-US"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en-US"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菜单及操作流程</a:t>
            </a:r>
            <a:endParaRPr lang="zh-CN" altLang="en-US" spc="-113"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24" name="Rectangle 48"/>
          <p:cNvSpPr/>
          <p:nvPr/>
        </p:nvSpPr>
        <p:spPr bwMode="auto">
          <a:xfrm>
            <a:off x="5624195" y="3747486"/>
            <a:ext cx="3519805" cy="368300"/>
          </a:xfrm>
          <a:prstGeom prst="rect">
            <a:avLst/>
          </a:prstGeom>
        </p:spPr>
        <p:txBody>
          <a:bodyPr wrap="square">
            <a:spAutoFit/>
          </a:bodyPr>
          <a:lstStyle/>
          <a:p>
            <a:pPr marL="285750" indent="-285750" algn="l">
              <a:buFont typeface="Wingdings" panose="05000000000000000000" charset="0"/>
              <a:buChar char="l"/>
              <a:defRPr/>
            </a:pPr>
            <a:r>
              <a:rPr lang="en-US"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en-US"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常见问题</a:t>
            </a:r>
            <a:endParaRPr lang="zh-CN" altLang="en-US" spc="-113"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2" name="Rectangle 48"/>
          <p:cNvSpPr/>
          <p:nvPr/>
        </p:nvSpPr>
        <p:spPr bwMode="auto">
          <a:xfrm>
            <a:off x="5624195" y="3224881"/>
            <a:ext cx="3519805" cy="368300"/>
          </a:xfrm>
          <a:prstGeom prst="rect">
            <a:avLst/>
          </a:prstGeom>
        </p:spPr>
        <p:txBody>
          <a:bodyPr wrap="square">
            <a:spAutoFit/>
          </a:bodyPr>
          <a:lstStyle/>
          <a:p>
            <a:pPr marL="285750" indent="-285750" algn="l">
              <a:buFont typeface="Wingdings" panose="05000000000000000000" charset="0"/>
              <a:buChar char="l"/>
              <a:defRPr/>
            </a:pPr>
            <a:r>
              <a:rPr lang="en-US"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en-US"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业务办理流程及注意事项</a:t>
            </a:r>
            <a:endParaRPr lang="zh-CN" altLang="en-US" spc="-113"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grpSp>
        <p:nvGrpSpPr>
          <p:cNvPr id="4" name="组合 3" descr="7b0a202020202274657874626f78223a20227b5c2263617465676f72795f69645c223a31303136322c5c2269645c223a32303334303537357d220a7d0a"/>
          <p:cNvGrpSpPr/>
          <p:nvPr/>
        </p:nvGrpSpPr>
        <p:grpSpPr>
          <a:xfrm>
            <a:off x="184150" y="2039620"/>
            <a:ext cx="5102860" cy="2403475"/>
            <a:chOff x="5370" y="3510"/>
            <a:chExt cx="8460" cy="3780"/>
          </a:xfrm>
        </p:grpSpPr>
        <p:pic>
          <p:nvPicPr>
            <p:cNvPr id="5" name="图形 16"/>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370" y="3510"/>
              <a:ext cx="8460" cy="3780"/>
            </a:xfrm>
            <a:prstGeom prst="rect">
              <a:avLst/>
            </a:prstGeom>
          </p:spPr>
        </p:pic>
        <p:sp>
          <p:nvSpPr>
            <p:cNvPr id="22" name="文本框 21"/>
            <p:cNvSpPr txBox="1"/>
            <p:nvPr/>
          </p:nvSpPr>
          <p:spPr>
            <a:xfrm>
              <a:off x="6288" y="4532"/>
              <a:ext cx="7315" cy="1599"/>
            </a:xfrm>
            <a:prstGeom prst="rect">
              <a:avLst/>
            </a:prstGeom>
            <a:noFill/>
          </p:spPr>
          <p:txBody>
            <a:bodyPr wrap="square" rtlCol="0">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6400" b="1">
                  <a:solidFill>
                    <a:schemeClr val="tx1"/>
                  </a:solidFill>
                  <a:latin typeface="微软雅黑" panose="020B0503020204020204" charset="-122"/>
                  <a:ea typeface="微软雅黑" panose="020B0503020204020204" charset="-122"/>
                </a:rPr>
                <a:t>使用场景：</a:t>
              </a:r>
            </a:p>
            <a:p>
              <a:pPr marL="285750" indent="-285750" algn="l" fontAlgn="auto">
                <a:lnSpc>
                  <a:spcPct val="150000"/>
                </a:lnSpc>
                <a:buFont typeface="Arial" panose="020B0604020202020204" pitchFamily="34" charset="0"/>
                <a:buChar char="•"/>
              </a:pPr>
              <a:r>
                <a:rPr lang="zh-CN" altLang="en-US" sz="5600">
                  <a:solidFill>
                    <a:schemeClr val="tx1"/>
                  </a:solidFill>
                  <a:latin typeface="微软雅黑" panose="020B0503020204020204" charset="-122"/>
                  <a:ea typeface="微软雅黑" panose="020B0503020204020204" charset="-122"/>
                </a:rPr>
                <a:t>税（费）种、税（费）率等发生变更</a:t>
              </a:r>
            </a:p>
            <a:p>
              <a:pPr marL="285750" indent="-285750" algn="l" fontAlgn="auto">
                <a:lnSpc>
                  <a:spcPct val="150000"/>
                </a:lnSpc>
                <a:buFont typeface="Arial" panose="020B0604020202020204" pitchFamily="34" charset="0"/>
                <a:buChar char="•"/>
              </a:pPr>
              <a:r>
                <a:rPr lang="zh-CN" altLang="en-US" sz="5600">
                  <a:solidFill>
                    <a:schemeClr val="tx1"/>
                  </a:solidFill>
                  <a:latin typeface="微软雅黑" panose="020B0503020204020204" charset="-122"/>
                  <a:ea typeface="微软雅黑" panose="020B0503020204020204" charset="-122"/>
                </a:rPr>
                <a:t>添加经营类别、明细、行业名称、经营项目等</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3" grpId="1"/>
      <p:bldP spid="24" grpId="0"/>
      <p:bldP spid="24"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4445" y="30480"/>
            <a:ext cx="9135110" cy="6057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电子税务局税（费）种认定</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如何查询税费种相关信息</a:t>
            </a:r>
          </a:p>
        </p:txBody>
      </p:sp>
      <p:sp>
        <p:nvSpPr>
          <p:cNvPr id="3" name="内容占位符 2"/>
          <p:cNvSpPr>
            <a:spLocks noGrp="1"/>
          </p:cNvSpPr>
          <p:nvPr>
            <p:ph idx="1"/>
          </p:nvPr>
        </p:nvSpPr>
        <p:spPr>
          <a:xfrm>
            <a:off x="4445" y="636270"/>
            <a:ext cx="9110980" cy="400050"/>
          </a:xfrm>
          <a:gradFill>
            <a:gsLst>
              <a:gs pos="0">
                <a:schemeClr val="accent5">
                  <a:tint val="50000"/>
                  <a:satMod val="300000"/>
                </a:schemeClr>
              </a:gs>
              <a:gs pos="35000">
                <a:schemeClr val="accent5">
                  <a:tint val="37000"/>
                  <a:satMod val="300000"/>
                </a:schemeClr>
              </a:gs>
              <a:gs pos="100000">
                <a:schemeClr val="accent5">
                  <a:tint val="15000"/>
                  <a:satMod val="350000"/>
                </a:schemeClr>
              </a:gs>
              <a:gs pos="100000">
                <a:srgbClr val="F9F8CA"/>
              </a:gs>
              <a:gs pos="6000">
                <a:srgbClr val="4EAADD"/>
              </a:gs>
            </a:gsLst>
            <a:lin scaled="1"/>
          </a:gradFill>
        </p:spPr>
        <p:style>
          <a:lnRef idx="1">
            <a:schemeClr val="accent5"/>
          </a:lnRef>
          <a:fillRef idx="2">
            <a:schemeClr val="accent5"/>
          </a:fillRef>
          <a:effectRef idx="1">
            <a:schemeClr val="accent5"/>
          </a:effectRef>
          <a:fontRef idx="minor">
            <a:schemeClr val="dk1"/>
          </a:fontRef>
        </p:style>
        <p:txBody>
          <a:bodyPr>
            <a:normAutofit/>
          </a:bodyPr>
          <a:lstStyle/>
          <a:p>
            <a:pPr algn="ctr"/>
            <a:r>
              <a:rPr lang="zh-CN" altLang="en-US" sz="1555" b="1">
                <a:latin typeface="微软雅黑" panose="020B0503020204020204" charset="-122"/>
                <a:ea typeface="微软雅黑" panose="020B0503020204020204" charset="-122"/>
                <a:cs typeface="微软雅黑" panose="020B0503020204020204" charset="-122"/>
                <a:sym typeface="+mn-ea"/>
              </a:rPr>
              <a:t>信息查询</a:t>
            </a:r>
            <a:r>
              <a:rPr lang="zh-CN" altLang="en-US" sz="1555">
                <a:latin typeface="微软雅黑" panose="020B0503020204020204" charset="-122"/>
                <a:ea typeface="微软雅黑" panose="020B0503020204020204" charset="-122"/>
                <a:cs typeface="微软雅黑" panose="020B0503020204020204" charset="-122"/>
                <a:sym typeface="+mn-ea"/>
              </a:rPr>
              <a:t>：电子税务局-【我的信息】-【纳税人信息】-【税（费）种认定信息】</a:t>
            </a:r>
            <a:endParaRPr lang="zh-CN" altLang="en-US" sz="2000">
              <a:solidFill>
                <a:srgbClr val="0070C0"/>
              </a:solidFill>
              <a:sym typeface="+mn-ea"/>
            </a:endParaRPr>
          </a:p>
          <a:p>
            <a:pPr algn="ctr"/>
            <a:endParaRPr lang="zh-CN" altLang="en-US"/>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1540" y="1182370"/>
            <a:ext cx="6872605" cy="3392170"/>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240" y="1141730"/>
            <a:ext cx="7081520" cy="3473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37185" y="548640"/>
            <a:ext cx="8623300" cy="455295"/>
          </a:xfrm>
          <a:gradFill>
            <a:gsLst>
              <a:gs pos="0">
                <a:schemeClr val="accent5">
                  <a:tint val="50000"/>
                  <a:satMod val="300000"/>
                </a:schemeClr>
              </a:gs>
              <a:gs pos="35000">
                <a:schemeClr val="accent5">
                  <a:tint val="37000"/>
                  <a:satMod val="300000"/>
                </a:schemeClr>
              </a:gs>
              <a:gs pos="100000">
                <a:schemeClr val="accent5">
                  <a:tint val="15000"/>
                  <a:satMod val="350000"/>
                </a:schemeClr>
              </a:gs>
              <a:gs pos="100000">
                <a:srgbClr val="F9F8CA"/>
              </a:gs>
              <a:gs pos="6000">
                <a:srgbClr val="4EAADD"/>
              </a:gs>
            </a:gsLst>
            <a:lin scaled="1"/>
          </a:gradFill>
        </p:spPr>
        <p:style>
          <a:lnRef idx="1">
            <a:schemeClr val="accent5"/>
          </a:lnRef>
          <a:fillRef idx="2">
            <a:schemeClr val="accent5"/>
          </a:fillRef>
          <a:effectRef idx="1">
            <a:schemeClr val="accent5"/>
          </a:effectRef>
          <a:fontRef idx="minor">
            <a:schemeClr val="dk1"/>
          </a:fontRef>
        </p:style>
        <p:txBody>
          <a:bodyPr>
            <a:noAutofit/>
          </a:bodyPr>
          <a:lstStyle/>
          <a:p>
            <a:pPr fontAlgn="auto">
              <a:lnSpc>
                <a:spcPct val="150000"/>
              </a:lnSpc>
              <a:spcBef>
                <a:spcPts val="0"/>
              </a:spcBef>
            </a:pPr>
            <a:r>
              <a:rPr lang="zh-CN" altLang="en-US" sz="1400" b="1">
                <a:latin typeface="微软雅黑" panose="020B0503020204020204" charset="-122"/>
                <a:ea typeface="微软雅黑" panose="020B0503020204020204" charset="-122"/>
                <a:cs typeface="微软雅黑" panose="020B0503020204020204" charset="-122"/>
                <a:sym typeface="+mn-ea"/>
              </a:rPr>
              <a:t>操作路径：</a:t>
            </a:r>
            <a:r>
              <a:rPr lang="zh-CN" altLang="en-US" sz="1400">
                <a:latin typeface="微软雅黑" panose="020B0503020204020204" charset="-122"/>
                <a:ea typeface="微软雅黑" panose="020B0503020204020204" charset="-122"/>
                <a:cs typeface="微软雅黑" panose="020B0503020204020204" charset="-122"/>
                <a:sym typeface="+mn-ea"/>
              </a:rPr>
              <a:t>电子税务局-【我要办税】-【综合信息报告】-【税（费）种认定】</a:t>
            </a:r>
            <a:endParaRPr lang="zh-CN" altLang="en-US" sz="800">
              <a:latin typeface="微软雅黑" panose="020B0503020204020204" charset="-122"/>
              <a:ea typeface="微软雅黑" panose="020B0503020204020204" charset="-122"/>
              <a:cs typeface="微软雅黑" panose="020B0503020204020204" charset="-122"/>
            </a:endParaRPr>
          </a:p>
        </p:txBody>
      </p:sp>
      <p:sp>
        <p:nvSpPr>
          <p:cNvPr id="46" name="矩形 45"/>
          <p:cNvSpPr/>
          <p:nvPr/>
        </p:nvSpPr>
        <p:spPr>
          <a:xfrm>
            <a:off x="0" y="30480"/>
            <a:ext cx="9142095" cy="4476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电子税务局税（费）种认定</a:t>
            </a:r>
            <a:r>
              <a:rPr lang="en-US" altLang="zh-CN"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2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功能及具体操作流程截屏图</a:t>
            </a:r>
          </a:p>
        </p:txBody>
      </p:sp>
      <p:pic>
        <p:nvPicPr>
          <p:cNvPr id="3" name="图片 2"/>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542290" y="1557655"/>
            <a:ext cx="7458710" cy="3125470"/>
          </a:xfrm>
          <a:prstGeom prst="rect">
            <a:avLst/>
          </a:prstGeom>
        </p:spPr>
      </p:pic>
      <p:pic>
        <p:nvPicPr>
          <p:cNvPr id="4" name="图片 3"/>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682625" y="1500505"/>
            <a:ext cx="7113905" cy="3344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468,&quot;width&quot;:1304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504,&quot;width&quot;:117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110,&quot;width&quot;:14835}"/>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7308"/>
  <p:tag name="KSO_WM_TAG_VERSION" val="1.0"/>
  <p:tag name="KSO_WM_UNIT_TYPE" val="l_h_f"/>
  <p:tag name="KSO_WM_UNIT_INDEX" val="1_1_1"/>
  <p:tag name="KSO_WM_UNIT_ID" val="custom20187308_4*l_h_f*1_1_1"/>
  <p:tag name="KSO_WM_UNIT_LAYERLEVEL" val="1_1_1"/>
  <p:tag name="KSO_WM_UNIT_VALUE" val="66"/>
  <p:tag name="KSO_WM_UNIT_HIGHLIGHT" val="0"/>
  <p:tag name="KSO_WM_UNIT_COMPATIBLE" val="0"/>
  <p:tag name="KSO_WM_UNIT_CLEAR" val="0"/>
  <p:tag name="KSO_WM_BEAUTIFY_FLAG" val="#wm#"/>
  <p:tag name="KSO_WM_DIAGRAM_GROUP_CODE" val="l1-2"/>
  <p:tag name="KSO_WM_UNIT_PRESET_TEXT" val="Lorem ipsum dolor sit amet, consectetur adipisicing elit. Adjust the spacing to adapt to Chinese typesetting, use the reference line in PPT."/>
  <p:tag name="KSO_WM_UNIT_TEXT_FILL_FORE_SCHEMECOLOR_INDEX" val="13"/>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7308"/>
  <p:tag name="KSO_WM_TAG_VERSION" val="1.0"/>
  <p:tag name="KSO_WM_UNIT_TYPE" val="l_h_f"/>
  <p:tag name="KSO_WM_UNIT_INDEX" val="1_1_1"/>
  <p:tag name="KSO_WM_UNIT_ID" val="custom20187308_4*l_h_f*1_1_1"/>
  <p:tag name="KSO_WM_UNIT_LAYERLEVEL" val="1_1_1"/>
  <p:tag name="KSO_WM_UNIT_VALUE" val="66"/>
  <p:tag name="KSO_WM_UNIT_HIGHLIGHT" val="0"/>
  <p:tag name="KSO_WM_UNIT_COMPATIBLE" val="0"/>
  <p:tag name="KSO_WM_UNIT_CLEAR" val="0"/>
  <p:tag name="KSO_WM_BEAUTIFY_FLAG" val="#wm#"/>
  <p:tag name="KSO_WM_DIAGRAM_GROUP_CODE" val="l1-2"/>
  <p:tag name="KSO_WM_UNIT_PRESET_TEXT" val="Lorem ipsum dolor sit amet, consectetur adipisicing elit. Adjust the spacing to adapt to Chinese typesetting, use the reference line in PPT."/>
  <p:tag name="KSO_WM_UNIT_TEXT_FILL_FORE_SCHEMECOLOR_INDEX" val="13"/>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23,&quot;width&quot;:345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23,&quot;width&quot;:345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23,&quot;width&quot;:3459}"/>
</p:tagLst>
</file>

<file path=ppt/theme/theme1.xml><?xml version="1.0" encoding="utf-8"?>
<a:theme xmlns:a="http://schemas.openxmlformats.org/drawingml/2006/main" name="默认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默认主题</Template>
  <TotalTime>13</TotalTime>
  <Words>1928</Words>
  <Application>Microsoft Office PowerPoint</Application>
  <PresentationFormat>全屏显示(16:9)</PresentationFormat>
  <Paragraphs>158</Paragraphs>
  <Slides>29</Slides>
  <Notes>8</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29</vt:i4>
      </vt:variant>
    </vt:vector>
  </HeadingPairs>
  <TitlesOfParts>
    <vt:vector size="39" baseType="lpstr">
      <vt:lpstr>Calibri</vt:lpstr>
      <vt:lpstr>Impact</vt:lpstr>
      <vt:lpstr>Wingdings</vt:lpstr>
      <vt:lpstr>Times New Roman</vt:lpstr>
      <vt:lpstr>等线</vt:lpstr>
      <vt:lpstr>微软雅黑</vt:lpstr>
      <vt:lpstr>Arial</vt:lpstr>
      <vt:lpstr>宋体</vt:lpstr>
      <vt:lpstr>黑体</vt:lpstr>
      <vt:lpstr>默认主题</vt:lpstr>
      <vt:lpstr>PowerPoint 演示文稿</vt:lpstr>
      <vt:lpstr>关于中兴通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讨论区可以提问交流哟</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zxt</cp:lastModifiedBy>
  <cp:revision>172</cp:revision>
  <dcterms:created xsi:type="dcterms:W3CDTF">2018-09-26T08:26:00Z</dcterms:created>
  <dcterms:modified xsi:type="dcterms:W3CDTF">2021-12-30T02:11:55Z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A60833D9A1EB464583F047E37328908E</vt:lpwstr>
  </property>
</Properties>
</file>