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8" r:id="rId3"/>
  </p:sldMasterIdLst>
  <p:notesMasterIdLst>
    <p:notesMasterId r:id="rId34"/>
  </p:notesMasterIdLst>
  <p:handoutMasterIdLst>
    <p:handoutMasterId r:id="rId35"/>
  </p:handoutMasterIdLst>
  <p:sldIdLst>
    <p:sldId id="437" r:id="rId4"/>
    <p:sldId id="434" r:id="rId5"/>
    <p:sldId id="439" r:id="rId6"/>
    <p:sldId id="440" r:id="rId7"/>
    <p:sldId id="256" r:id="rId8"/>
    <p:sldId id="261" r:id="rId9"/>
    <p:sldId id="460" r:id="rId10"/>
    <p:sldId id="454" r:id="rId11"/>
    <p:sldId id="486" r:id="rId12"/>
    <p:sldId id="464" r:id="rId13"/>
    <p:sldId id="462" r:id="rId14"/>
    <p:sldId id="472" r:id="rId15"/>
    <p:sldId id="475" r:id="rId16"/>
    <p:sldId id="490" r:id="rId17"/>
    <p:sldId id="477" r:id="rId18"/>
    <p:sldId id="487" r:id="rId19"/>
    <p:sldId id="489" r:id="rId20"/>
    <p:sldId id="488" r:id="rId21"/>
    <p:sldId id="478" r:id="rId22"/>
    <p:sldId id="479" r:id="rId23"/>
    <p:sldId id="480" r:id="rId24"/>
    <p:sldId id="481" r:id="rId25"/>
    <p:sldId id="474" r:id="rId26"/>
    <p:sldId id="482" r:id="rId27"/>
    <p:sldId id="483" r:id="rId28"/>
    <p:sldId id="484" r:id="rId29"/>
    <p:sldId id="485" r:id="rId30"/>
    <p:sldId id="436" r:id="rId31"/>
    <p:sldId id="316" r:id="rId32"/>
    <p:sldId id="338" r:id="rId3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68"/>
    <a:srgbClr val="2F5597"/>
    <a:srgbClr val="004B73"/>
    <a:srgbClr val="0139B6"/>
    <a:srgbClr val="4565C6"/>
    <a:srgbClr val="007BED"/>
    <a:srgbClr val="9BBB59"/>
    <a:srgbClr val="FFFFFF"/>
    <a:srgbClr val="B9CDE5"/>
    <a:srgbClr val="158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424" autoAdjust="0"/>
  </p:normalViewPr>
  <p:slideViewPr>
    <p:cSldViewPr snapToGrid="0" showGuides="1">
      <p:cViewPr varScale="1">
        <p:scale>
          <a:sx n="74" d="100"/>
          <a:sy n="74" d="100"/>
        </p:scale>
        <p:origin x="690" y="54"/>
      </p:cViewPr>
      <p:guideLst>
        <p:guide orient="horz" pos="2160"/>
        <p:guide pos="3795"/>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2021/12/9</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80795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70939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画圈的都是台账范畴</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表述要直接</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extLst>
      <p:ext uri="{BB962C8B-B14F-4D97-AF65-F5344CB8AC3E}">
        <p14:creationId xmlns:p14="http://schemas.microsoft.com/office/powerpoint/2010/main" val="185861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28</a:t>
            </a:fld>
            <a:endParaRPr lang="zh-CN" altLang="en-US"/>
          </a:p>
        </p:txBody>
      </p:sp>
    </p:spTree>
    <p:extLst>
      <p:ext uri="{BB962C8B-B14F-4D97-AF65-F5344CB8AC3E}">
        <p14:creationId xmlns:p14="http://schemas.microsoft.com/office/powerpoint/2010/main" val="278340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4" y="2308882"/>
            <a:ext cx="10852236"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6" y="3565525"/>
            <a:ext cx="10852149"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6"/>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8"/>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6"/>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2766220"/>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8"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4"/>
            <a:ext cx="5817374"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8"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2021/12/9</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49" y="434341"/>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3"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1" y="365125"/>
            <a:ext cx="8879957"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2" y="551544"/>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D:\03品牌管理\zxt-集团PPT\集团新改的PPT\20161202图片\1202底图pho-02.jpg1202底图pho-02"/>
          <p:cNvPicPr/>
          <p:nvPr userDrawn="1"/>
        </p:nvPicPr>
        <p:blipFill>
          <a:blip r:embed="rId2" cstate="print"/>
          <a:srcRect/>
          <a:stretch>
            <a:fillRect/>
          </a:stretch>
        </p:blipFill>
        <p:spPr>
          <a:xfrm>
            <a:off x="1" y="-26247"/>
            <a:ext cx="12242188" cy="6910493"/>
          </a:xfrm>
          <a:prstGeom prst="rect">
            <a:avLst/>
          </a:prstGeom>
        </p:spPr>
      </p:pic>
      <p:sp>
        <p:nvSpPr>
          <p:cNvPr id="2" name="标题 1"/>
          <p:cNvSpPr>
            <a:spLocks noGrp="1"/>
          </p:cNvSpPr>
          <p:nvPr>
            <p:ph type="ctrTitle"/>
          </p:nvPr>
        </p:nvSpPr>
        <p:spPr>
          <a:xfrm>
            <a:off x="914400" y="2130427"/>
            <a:ext cx="103632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C84960F6-FB74-3945-BC8D-D91338C8734E}" type="datetimeFigureOut">
              <a:rPr kumimoji="1" lang="zh-CN" altLang="en-US" smtClean="0"/>
              <a:t>2021/12/9</a:t>
            </a:fld>
            <a:endParaRPr kumimoji="1"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737600" y="6356352"/>
            <a:ext cx="2844800" cy="365125"/>
          </a:xfrm>
          <a:prstGeom prst="rect">
            <a:avLst/>
          </a:prstGeom>
        </p:spPr>
        <p:txBody>
          <a:bodyPr/>
          <a:lstStyle/>
          <a:p>
            <a:fld id="{828AF5AF-9319-5041-B730-1E10BB03A1B5}" type="slidenum">
              <a:rPr kumimoji="1" lang="zh-CN" altLang="en-US" smtClean="0"/>
              <a:t>‹#›</a:t>
            </a:fld>
            <a:endParaRPr kumimoji="1" lang="zh-CN" altLang="en-US"/>
          </a:p>
        </p:txBody>
      </p:sp>
      <p:grpSp>
        <p:nvGrpSpPr>
          <p:cNvPr id="8" name="组合 7"/>
          <p:cNvGrpSpPr/>
          <p:nvPr userDrawn="1"/>
        </p:nvGrpSpPr>
        <p:grpSpPr>
          <a:xfrm>
            <a:off x="7621" y="55881"/>
            <a:ext cx="2444178" cy="556260"/>
            <a:chOff x="5716" y="41910"/>
            <a:chExt cx="1833133" cy="417195"/>
          </a:xfrm>
        </p:grpSpPr>
        <p:pic>
          <p:nvPicPr>
            <p:cNvPr id="9" name="图片 8" descr="20170719中兴通集LOGO-白色"/>
            <p:cNvPicPr>
              <a:picLocks noChangeAspect="1"/>
            </p:cNvPicPr>
            <p:nvPr/>
          </p:nvPicPr>
          <p:blipFill rotWithShape="1">
            <a:blip r:embed="rId3"/>
            <a:srcRect r="72875"/>
            <a:stretch>
              <a:fillRect/>
            </a:stretch>
          </p:blipFill>
          <p:spPr>
            <a:xfrm>
              <a:off x="5716" y="41910"/>
              <a:ext cx="416316" cy="417195"/>
            </a:xfrm>
            <a:prstGeom prst="rect">
              <a:avLst/>
            </a:prstGeom>
          </p:spPr>
        </p:pic>
        <p:sp>
          <p:nvSpPr>
            <p:cNvPr id="10" name="文本框 9"/>
            <p:cNvSpPr txBox="1"/>
            <p:nvPr/>
          </p:nvSpPr>
          <p:spPr>
            <a:xfrm>
              <a:off x="321549" y="65841"/>
              <a:ext cx="1517300" cy="350577"/>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中兴通简税</a:t>
              </a:r>
            </a:p>
          </p:txBody>
        </p:sp>
      </p:grpSp>
      <p:sp>
        <p:nvSpPr>
          <p:cNvPr id="11" name="文本框 10"/>
          <p:cNvSpPr txBox="1"/>
          <p:nvPr userDrawn="1"/>
        </p:nvSpPr>
        <p:spPr>
          <a:xfrm>
            <a:off x="9324872" y="55881"/>
            <a:ext cx="2917317" cy="420884"/>
          </a:xfrm>
          <a:prstGeom prst="rect">
            <a:avLst/>
          </a:prstGeom>
          <a:noFill/>
        </p:spPr>
        <p:txBody>
          <a:bodyPr wrap="square" rtlCol="0">
            <a:spAutoFit/>
          </a:bodyPr>
          <a:lstStyle/>
          <a:p>
            <a:pPr algn="dist"/>
            <a:r>
              <a:rPr lang="zh-CN" altLang="en-US" sz="2135" b="1">
                <a:solidFill>
                  <a:schemeClr val="bg1"/>
                </a:solidFill>
                <a:latin typeface="微软雅黑" panose="020B0503020204020204" pitchFamily="34" charset="-122"/>
                <a:ea typeface="微软雅黑" panose="020B0503020204020204" pitchFamily="34" charset="-122"/>
              </a:rPr>
              <a:t>人文税务</a:t>
            </a:r>
            <a:r>
              <a:rPr lang="en-US" altLang="zh-CN" sz="2135" b="1">
                <a:solidFill>
                  <a:schemeClr val="bg1"/>
                </a:solidFill>
                <a:latin typeface="微软雅黑" panose="020B0503020204020204" pitchFamily="34" charset="-122"/>
                <a:ea typeface="微软雅黑" panose="020B0503020204020204" pitchFamily="34" charset="-122"/>
              </a:rPr>
              <a:t>·</a:t>
            </a:r>
            <a:r>
              <a:rPr lang="zh-CN" altLang="en-US" sz="2135" b="1">
                <a:solidFill>
                  <a:schemeClr val="bg1"/>
                </a:solidFill>
                <a:latin typeface="微软雅黑" panose="020B0503020204020204" pitchFamily="34" charset="-122"/>
                <a:ea typeface="微软雅黑" panose="020B0503020204020204" pitchFamily="34" charset="-122"/>
              </a:rPr>
              <a:t>陪伴成长</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4" y="581225"/>
            <a:ext cx="10852236"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6" y="1508126"/>
            <a:ext cx="10852149"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8"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7"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8"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8" name="日期占位符 1"/>
          <p:cNvSpPr>
            <a:spLocks noGrp="1"/>
          </p:cNvSpPr>
          <p:nvPr>
            <p:ph type="dt" sz="half" idx="10"/>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9"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609601"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10" name="日期占位符 1"/>
          <p:cNvSpPr>
            <a:spLocks noGrp="1"/>
          </p:cNvSpPr>
          <p:nvPr>
            <p:ph type="dt" sz="half" idx="10"/>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11" name="页脚占位符 2"/>
          <p:cNvSpPr>
            <a:spLocks noGrp="1"/>
          </p:cNvSpPr>
          <p:nvPr>
            <p:ph type="ftr" sz="quarter" idx="11"/>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6"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7"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3" name="页脚占位符 2"/>
          <p:cNvSpPr>
            <a:spLocks noGrp="1"/>
          </p:cNvSpPr>
          <p:nvPr>
            <p:ph type="ftr" sz="quarter" idx="11"/>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1"/>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8" name="日期占位符 1"/>
          <p:cNvSpPr>
            <a:spLocks noGrp="1"/>
          </p:cNvSpPr>
          <p:nvPr>
            <p:ph type="dt" sz="half" idx="10"/>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9"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a:t>将图片拖动到占位符，或单击添加图标</a:t>
            </a:r>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8" name="日期占位符 1"/>
          <p:cNvSpPr>
            <a:spLocks noGrp="1"/>
          </p:cNvSpPr>
          <p:nvPr>
            <p:ph type="dt" sz="half" idx="10"/>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9"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8"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609600" y="274640"/>
            <a:ext cx="80264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8"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6" y="727711"/>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1"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6" y="2239646"/>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3"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6" y="5605146"/>
            <a:ext cx="10852149"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6" y="641351"/>
            <a:ext cx="10852149"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4"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6" y="565150"/>
            <a:ext cx="5400041"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1"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4" y="623592"/>
            <a:ext cx="10852236"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ags" Target="../tags/tag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1"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标题 7"/>
          <p:cNvSpPr>
            <a:spLocks noGrp="1"/>
          </p:cNvSpPr>
          <p:nvPr>
            <p:ph type="title" hasCustomPrompt="1"/>
          </p:nvPr>
        </p:nvSpPr>
        <p:spPr>
          <a:xfrm>
            <a:off x="669884" y="581225"/>
            <a:ext cx="10852236"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hasCustomPrompt="1"/>
          </p:nvPr>
        </p:nvSpPr>
        <p:spPr>
          <a:xfrm>
            <a:off x="669926" y="1508126"/>
            <a:ext cx="10852149"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2"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2"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1" y="6356351"/>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2021/12/9</a:t>
            </a:fld>
            <a:endParaRPr lang="zh-CN" altLang="en-US"/>
          </a:p>
        </p:txBody>
      </p:sp>
      <p:sp>
        <p:nvSpPr>
          <p:cNvPr id="5" name="页脚占位符 4"/>
          <p:cNvSpPr>
            <a:spLocks noGrp="1"/>
          </p:cNvSpPr>
          <p:nvPr>
            <p:ph type="ftr" sz="quarter" idx="3"/>
          </p:nvPr>
        </p:nvSpPr>
        <p:spPr>
          <a:xfrm>
            <a:off x="4038602" y="6356351"/>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1"/>
          <p:cNvSpPr>
            <a:spLocks noGrp="1"/>
          </p:cNvSpPr>
          <p:nvPr>
            <p:ph type="dt" sz="half" idx="2"/>
          </p:nvPr>
        </p:nvSpPr>
        <p:spPr>
          <a:xfrm>
            <a:off x="169333" y="6492876"/>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8"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3585" indent="-286385"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slideLayout" Target="../slideLayouts/slideLayout25.xml"/><Relationship Id="rId4"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25.xml"/><Relationship Id="rId4"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0"/>
          <p:cNvSpPr/>
          <p:nvPr/>
        </p:nvSpPr>
        <p:spPr>
          <a:xfrm>
            <a:off x="3055099" y="1080360"/>
            <a:ext cx="6187817" cy="1754326"/>
          </a:xfrm>
          <a:prstGeom prst="rect">
            <a:avLst/>
          </a:prstGeom>
          <a:noFill/>
          <a:ln w="9525">
            <a:noFill/>
          </a:ln>
        </p:spPr>
        <p:txBody>
          <a:bodyPr wrap="square" anchor="t">
            <a:spAutoFit/>
          </a:bodyPr>
          <a:lstStyle/>
          <a:p>
            <a:pPr algn="ctr" defTabSz="609600">
              <a:lnSpc>
                <a:spcPct val="150000"/>
              </a:lnSpc>
            </a:pPr>
            <a:r>
              <a:rPr lang="zh-CN" altLang="en-US" sz="7200">
                <a:solidFill>
                  <a:prstClr val="white"/>
                </a:solidFill>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rPr>
              <a:t>直播马上开始</a:t>
            </a:r>
            <a:endParaRPr lang="zh-CN" altLang="en-US" sz="7200" dirty="0">
              <a:solidFill>
                <a:prstClr val="white"/>
              </a:solidFill>
              <a:latin typeface="微软雅黑" panose="020B0503020204020204" pitchFamily="34" charset="-122"/>
              <a:ea typeface="微软雅黑" panose="020B0503020204020204" pitchFamily="34" charset="-122"/>
              <a:cs typeface="隶书" panose="02010509060101010101" charset="-122"/>
              <a:sym typeface="Arial" panose="020B0604020202020204" pitchFamily="34" charset="0"/>
            </a:endParaRPr>
          </a:p>
        </p:txBody>
      </p:sp>
      <p:sp>
        <p:nvSpPr>
          <p:cNvPr id="3" name="矩形 2"/>
          <p:cNvSpPr/>
          <p:nvPr/>
        </p:nvSpPr>
        <p:spPr>
          <a:xfrm>
            <a:off x="60960" y="2881668"/>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a:solidFill>
                <a:prstClr val="white"/>
              </a:solidFill>
              <a:latin typeface="Calibri"/>
              <a:ea typeface="宋体" pitchFamily="2" charset="-122"/>
            </a:endParaRPr>
          </a:p>
        </p:txBody>
      </p:sp>
      <p:sp>
        <p:nvSpPr>
          <p:cNvPr id="708" name="文本框 707"/>
          <p:cNvSpPr txBox="1"/>
          <p:nvPr/>
        </p:nvSpPr>
        <p:spPr>
          <a:xfrm>
            <a:off x="3295697" y="3152848"/>
            <a:ext cx="2853311" cy="338554"/>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热线电话：</a:t>
            </a:r>
            <a:r>
              <a:rPr lang="en-US" altLang="zh-CN" sz="1600">
                <a:solidFill>
                  <a:prstClr val="white"/>
                </a:solidFill>
                <a:latin typeface="微软雅黑" panose="020B0503020204020204" pitchFamily="34" charset="-122"/>
                <a:ea typeface="微软雅黑" panose="020B0503020204020204" pitchFamily="34" charset="-122"/>
              </a:rPr>
              <a:t>010-62965988</a:t>
            </a:r>
          </a:p>
        </p:txBody>
      </p:sp>
      <p:sp>
        <p:nvSpPr>
          <p:cNvPr id="709" name="文本框 708"/>
          <p:cNvSpPr txBox="1"/>
          <p:nvPr/>
        </p:nvSpPr>
        <p:spPr>
          <a:xfrm>
            <a:off x="6194928" y="3152849"/>
            <a:ext cx="2853311" cy="338554"/>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网址：</a:t>
            </a:r>
            <a:r>
              <a:rPr lang="en-US" altLang="zh-CN" sz="1600">
                <a:solidFill>
                  <a:prstClr val="white"/>
                </a:solidFill>
                <a:latin typeface="微软雅黑" panose="020B0503020204020204" pitchFamily="34" charset="-122"/>
                <a:ea typeface="微软雅黑" panose="020B0503020204020204" pitchFamily="34" charset="-122"/>
              </a:rPr>
              <a:t>www.62212366.com</a:t>
            </a:r>
          </a:p>
        </p:txBody>
      </p:sp>
      <p:sp>
        <p:nvSpPr>
          <p:cNvPr id="710" name="文本框 709"/>
          <p:cNvSpPr txBox="1"/>
          <p:nvPr/>
        </p:nvSpPr>
        <p:spPr>
          <a:xfrm>
            <a:off x="2608905" y="5133223"/>
            <a:ext cx="1375508" cy="338554"/>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客服微信</a:t>
            </a:r>
          </a:p>
        </p:txBody>
      </p:sp>
      <p:sp>
        <p:nvSpPr>
          <p:cNvPr id="711" name="文本框 710"/>
          <p:cNvSpPr txBox="1"/>
          <p:nvPr/>
        </p:nvSpPr>
        <p:spPr>
          <a:xfrm>
            <a:off x="5394243" y="5193577"/>
            <a:ext cx="1375508" cy="338554"/>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微信公众号</a:t>
            </a:r>
          </a:p>
        </p:txBody>
      </p:sp>
      <p:sp>
        <p:nvSpPr>
          <p:cNvPr id="712" name="文本框 711"/>
          <p:cNvSpPr txBox="1"/>
          <p:nvPr/>
        </p:nvSpPr>
        <p:spPr>
          <a:xfrm>
            <a:off x="8221783" y="5158874"/>
            <a:ext cx="1375508" cy="338554"/>
          </a:xfrm>
          <a:prstGeom prst="rect">
            <a:avLst/>
          </a:prstGeom>
          <a:noFill/>
        </p:spPr>
        <p:txBody>
          <a:bodyPr wrap="square" rtlCol="0">
            <a:spAutoFit/>
          </a:bodyPr>
          <a:lstStyle/>
          <a:p>
            <a:pPr algn="ctr" defTabSz="609600"/>
            <a:r>
              <a:rPr lang="zh-CN" altLang="en-US" sz="1600">
                <a:solidFill>
                  <a:prstClr val="white"/>
                </a:solidFill>
                <a:latin typeface="微软雅黑" panose="020B0503020204020204" pitchFamily="34" charset="-122"/>
                <a:ea typeface="微软雅黑" panose="020B0503020204020204" pitchFamily="34" charset="-122"/>
              </a:rPr>
              <a:t>在</a:t>
            </a:r>
            <a:r>
              <a:rPr lang="en-US" altLang="zh-CN" sz="1600">
                <a:solidFill>
                  <a:prstClr val="white"/>
                </a:solidFill>
                <a:latin typeface="微软雅黑" panose="020B0503020204020204" pitchFamily="34" charset="-122"/>
                <a:ea typeface="微软雅黑" panose="020B0503020204020204" pitchFamily="34" charset="-122"/>
              </a:rPr>
              <a:t>e</a:t>
            </a:r>
            <a:r>
              <a:rPr lang="zh-CN" altLang="en-US" sz="1600">
                <a:solidFill>
                  <a:prstClr val="white"/>
                </a:solidFill>
                <a:latin typeface="微软雅黑" panose="020B0503020204020204" pitchFamily="34" charset="-122"/>
                <a:ea typeface="微软雅黑" panose="020B0503020204020204" pitchFamily="34" charset="-122"/>
              </a:rPr>
              <a:t>企</a:t>
            </a:r>
            <a:r>
              <a:rPr lang="en-US" altLang="zh-CN" sz="1600">
                <a:solidFill>
                  <a:prstClr val="white"/>
                </a:solidFill>
                <a:latin typeface="微软雅黑" panose="020B0503020204020204" pitchFamily="34" charset="-122"/>
                <a:ea typeface="微软雅黑" panose="020B0503020204020204" pitchFamily="34" charset="-122"/>
              </a:rPr>
              <a:t>APP</a:t>
            </a:r>
            <a:endParaRPr lang="zh-CN" altLang="en-US" sz="1600">
              <a:solidFill>
                <a:prstClr val="white"/>
              </a:solidFill>
              <a:latin typeface="微软雅黑" panose="020B0503020204020204" pitchFamily="34" charset="-122"/>
              <a:ea typeface="微软雅黑" panose="020B0503020204020204" pitchFamily="34" charset="-122"/>
            </a:endParaRPr>
          </a:p>
        </p:txBody>
      </p:sp>
      <p:pic>
        <p:nvPicPr>
          <p:cNvPr id="713" name="图片 712" descr="QR 代码&#10;&#10;描述已自动生成"/>
          <p:cNvPicPr>
            <a:picLocks noChangeAspect="1"/>
          </p:cNvPicPr>
          <p:nvPr/>
        </p:nvPicPr>
        <p:blipFill>
          <a:blip r:embed="rId3"/>
          <a:stretch>
            <a:fillRect/>
          </a:stretch>
        </p:blipFill>
        <p:spPr>
          <a:xfrm>
            <a:off x="8316179" y="3964622"/>
            <a:ext cx="1173726" cy="1173726"/>
          </a:xfrm>
          <a:prstGeom prst="rect">
            <a:avLst/>
          </a:prstGeom>
        </p:spPr>
      </p:pic>
      <p:pic>
        <p:nvPicPr>
          <p:cNvPr id="7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7137" y="3894239"/>
            <a:ext cx="1263192" cy="126319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QR 代码&#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718" y="3878268"/>
            <a:ext cx="1226772" cy="1226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中兴通简税</a:t>
            </a:r>
            <a:r>
              <a:rPr lang="en-US" altLang="zh-CN"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发票台</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账</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b="1724"/>
          <a:stretch>
            <a:fillRect/>
          </a:stretch>
        </p:blipFill>
        <p:spPr>
          <a:xfrm>
            <a:off x="178130" y="978186"/>
            <a:ext cx="10058400" cy="5398425"/>
          </a:xfrm>
          <a:prstGeom prst="rect">
            <a:avLst/>
          </a:prstGeom>
          <a:effectLst>
            <a:outerShdw blurRad="50800" dist="38100" dir="2700000" algn="tl" rotWithShape="0">
              <a:prstClr val="black">
                <a:alpha val="40000"/>
              </a:prstClr>
            </a:outerShdw>
          </a:effectLst>
        </p:spPr>
      </p:pic>
      <p:sp>
        <p:nvSpPr>
          <p:cNvPr id="32" name="矩形 31"/>
          <p:cNvSpPr/>
          <p:nvPr/>
        </p:nvSpPr>
        <p:spPr>
          <a:xfrm>
            <a:off x="10486859" y="2176987"/>
            <a:ext cx="1773381" cy="2536400"/>
          </a:xfrm>
          <a:prstGeom prst="rect">
            <a:avLst/>
          </a:prstGeom>
        </p:spPr>
        <p:txBody>
          <a:bodyPr wrap="square">
            <a:spAutoFit/>
          </a:bodyPr>
          <a:lstStyle/>
          <a:p>
            <a:pPr>
              <a:lnSpc>
                <a:spcPct val="150000"/>
              </a:lnSpc>
            </a:pPr>
            <a:r>
              <a:rPr lang="zh-CN" altLang="en-US" smtClean="0">
                <a:latin typeface="微软雅黑" panose="020B0503020204020204" pitchFamily="34" charset="-122"/>
                <a:ea typeface="微软雅黑" panose="020B0503020204020204" pitchFamily="34" charset="-122"/>
              </a:rPr>
              <a:t>实时统揽所有发票状态信息，</a:t>
            </a:r>
            <a:r>
              <a:rPr lang="zh-CN" altLang="en-US">
                <a:latin typeface="微软雅黑" panose="020B0503020204020204" pitchFamily="34" charset="-122"/>
                <a:ea typeface="微软雅黑" panose="020B0503020204020204" pitchFamily="34" charset="-122"/>
              </a:rPr>
              <a:t>支持发票类型</a:t>
            </a:r>
            <a:r>
              <a:rPr lang="zh-CN" altLang="en-US" smtClean="0">
                <a:latin typeface="微软雅黑" panose="020B0503020204020204" pitchFamily="34" charset="-122"/>
                <a:ea typeface="微软雅黑" panose="020B0503020204020204" pitchFamily="34" charset="-122"/>
              </a:rPr>
              <a:t>、发票信息、发票状态等</a:t>
            </a:r>
            <a:r>
              <a:rPr lang="zh-CN" altLang="en-US">
                <a:latin typeface="微软雅黑" panose="020B0503020204020204" pitchFamily="34" charset="-122"/>
                <a:ea typeface="微软雅黑" panose="020B0503020204020204" pitchFamily="34" charset="-122"/>
              </a:rPr>
              <a:t>多条件</a:t>
            </a:r>
            <a:r>
              <a:rPr lang="zh-CN" altLang="en-US" smtClean="0">
                <a:latin typeface="微软雅黑" panose="020B0503020204020204" pitchFamily="34" charset="-122"/>
                <a:ea typeface="微软雅黑" panose="020B0503020204020204" pitchFamily="34" charset="-122"/>
              </a:rPr>
              <a:t>查询</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3041" y="533109"/>
            <a:ext cx="1096593" cy="5760000"/>
          </a:xfrm>
          <a:prstGeom prst="rect">
            <a:avLst/>
          </a:prstGeom>
          <a:ln w="19050">
            <a:solidFill>
              <a:srgbClr val="4F81BD"/>
            </a:solidFill>
          </a:ln>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wipe(left)">
                                      <p:cBhvr>
                                        <p:cTn id="10" dur="5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基于发票台账的业务功能</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593841" y="2168474"/>
            <a:ext cx="11004316" cy="2577259"/>
            <a:chOff x="593841" y="2168474"/>
            <a:chExt cx="11004316" cy="2577259"/>
          </a:xfrm>
        </p:grpSpPr>
        <p:sp>
          <p:nvSpPr>
            <p:cNvPr id="5" name="任意多边形 4"/>
            <p:cNvSpPr/>
            <p:nvPr/>
          </p:nvSpPr>
          <p:spPr>
            <a:xfrm>
              <a:off x="5238704" y="2168474"/>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b="1" kern="1200" smtClean="0">
                  <a:latin typeface="微软雅黑" panose="020B0503020204020204" pitchFamily="34" charset="-122"/>
                  <a:ea typeface="微软雅黑" panose="020B0503020204020204" pitchFamily="34" charset="-122"/>
                </a:rPr>
                <a:t>发票台账</a:t>
              </a:r>
              <a:endParaRPr lang="zh-CN" altLang="en-US" sz="2400" b="1" kern="1200">
                <a:latin typeface="微软雅黑" panose="020B0503020204020204" pitchFamily="34" charset="-122"/>
                <a:ea typeface="微软雅黑" panose="020B0503020204020204" pitchFamily="34" charset="-122"/>
              </a:endParaRPr>
            </a:p>
          </p:txBody>
        </p:sp>
        <p:sp>
          <p:nvSpPr>
            <p:cNvPr id="6" name="任意多边形 5"/>
            <p:cNvSpPr/>
            <p:nvPr/>
          </p:nvSpPr>
          <p:spPr>
            <a:xfrm>
              <a:off x="1327462" y="3146635"/>
              <a:ext cx="4644862" cy="620936"/>
            </a:xfrm>
            <a:custGeom>
              <a:avLst/>
              <a:gdLst/>
              <a:ahLst/>
              <a:cxnLst/>
              <a:rect l="0" t="0" r="0" b="0"/>
              <a:pathLst>
                <a:path>
                  <a:moveTo>
                    <a:pt x="4644862" y="0"/>
                  </a:moveTo>
                  <a:lnTo>
                    <a:pt x="4644862" y="310468"/>
                  </a:lnTo>
                  <a:lnTo>
                    <a:pt x="0" y="310468"/>
                  </a:lnTo>
                  <a:lnTo>
                    <a:pt x="0"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593841"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签收</a:t>
              </a:r>
              <a:endParaRPr lang="zh-CN" altLang="en-US" sz="2400" kern="1200" baseline="0">
                <a:ea typeface="微软雅黑" panose="020B0503020204020204" pitchFamily="34" charset="-122"/>
              </a:endParaRPr>
            </a:p>
          </p:txBody>
        </p:sp>
        <p:sp>
          <p:nvSpPr>
            <p:cNvPr id="8" name="任意多边形 7"/>
            <p:cNvSpPr/>
            <p:nvPr/>
          </p:nvSpPr>
          <p:spPr>
            <a:xfrm>
              <a:off x="3234877" y="3146635"/>
              <a:ext cx="2737448" cy="620936"/>
            </a:xfrm>
            <a:custGeom>
              <a:avLst/>
              <a:gdLst/>
              <a:ahLst/>
              <a:cxnLst/>
              <a:rect l="0" t="0" r="0" b="0"/>
              <a:pathLst>
                <a:path>
                  <a:moveTo>
                    <a:pt x="2737448" y="0"/>
                  </a:moveTo>
                  <a:lnTo>
                    <a:pt x="2737448" y="310468"/>
                  </a:lnTo>
                  <a:lnTo>
                    <a:pt x="0" y="310468"/>
                  </a:lnTo>
                  <a:lnTo>
                    <a:pt x="0"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2501256"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入账</a:t>
              </a:r>
              <a:endParaRPr lang="zh-CN" altLang="en-US" sz="2400" kern="1200" baseline="0">
                <a:ea typeface="微软雅黑" panose="020B0503020204020204" pitchFamily="34" charset="-122"/>
              </a:endParaRPr>
            </a:p>
          </p:txBody>
        </p:sp>
        <p:sp>
          <p:nvSpPr>
            <p:cNvPr id="10" name="任意多边形 9"/>
            <p:cNvSpPr/>
            <p:nvPr/>
          </p:nvSpPr>
          <p:spPr>
            <a:xfrm>
              <a:off x="5142292" y="3146635"/>
              <a:ext cx="830033" cy="620936"/>
            </a:xfrm>
            <a:custGeom>
              <a:avLst/>
              <a:gdLst/>
              <a:ahLst/>
              <a:cxnLst/>
              <a:rect l="0" t="0" r="0" b="0"/>
              <a:pathLst>
                <a:path>
                  <a:moveTo>
                    <a:pt x="830033" y="0"/>
                  </a:moveTo>
                  <a:lnTo>
                    <a:pt x="830033" y="310468"/>
                  </a:lnTo>
                  <a:lnTo>
                    <a:pt x="0" y="310468"/>
                  </a:lnTo>
                  <a:lnTo>
                    <a:pt x="0"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4408671"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认证</a:t>
              </a:r>
              <a:endParaRPr lang="zh-CN" altLang="en-US" sz="2400" kern="1200" baseline="0">
                <a:ea typeface="微软雅黑" panose="020B0503020204020204" pitchFamily="34" charset="-122"/>
              </a:endParaRPr>
            </a:p>
          </p:txBody>
        </p:sp>
        <p:sp>
          <p:nvSpPr>
            <p:cNvPr id="12" name="任意多边形 11"/>
            <p:cNvSpPr/>
            <p:nvPr/>
          </p:nvSpPr>
          <p:spPr>
            <a:xfrm>
              <a:off x="5972325" y="3146635"/>
              <a:ext cx="1077381" cy="620936"/>
            </a:xfrm>
            <a:custGeom>
              <a:avLst/>
              <a:gdLst/>
              <a:ahLst/>
              <a:cxnLst/>
              <a:rect l="0" t="0" r="0" b="0"/>
              <a:pathLst>
                <a:path>
                  <a:moveTo>
                    <a:pt x="0" y="0"/>
                  </a:moveTo>
                  <a:lnTo>
                    <a:pt x="0" y="310468"/>
                  </a:lnTo>
                  <a:lnTo>
                    <a:pt x="1077381" y="310468"/>
                  </a:lnTo>
                  <a:lnTo>
                    <a:pt x="1077381"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6316085"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a:solidFill>
              <a:srgbClr val="9BBB59"/>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查验</a:t>
              </a:r>
              <a:endParaRPr lang="zh-CN" altLang="en-US" sz="2400" kern="1200" baseline="0">
                <a:ea typeface="微软雅黑" panose="020B0503020204020204" pitchFamily="34" charset="-122"/>
              </a:endParaRPr>
            </a:p>
          </p:txBody>
        </p:sp>
        <p:sp>
          <p:nvSpPr>
            <p:cNvPr id="14" name="任意多边形 13"/>
            <p:cNvSpPr/>
            <p:nvPr/>
          </p:nvSpPr>
          <p:spPr>
            <a:xfrm>
              <a:off x="5972325" y="3146635"/>
              <a:ext cx="2984795" cy="620936"/>
            </a:xfrm>
            <a:custGeom>
              <a:avLst/>
              <a:gdLst/>
              <a:ahLst/>
              <a:cxnLst/>
              <a:rect l="0" t="0" r="0" b="0"/>
              <a:pathLst>
                <a:path>
                  <a:moveTo>
                    <a:pt x="0" y="0"/>
                  </a:moveTo>
                  <a:lnTo>
                    <a:pt x="0" y="310468"/>
                  </a:lnTo>
                  <a:lnTo>
                    <a:pt x="2984795" y="310468"/>
                  </a:lnTo>
                  <a:lnTo>
                    <a:pt x="2984795"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8223500"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归档</a:t>
              </a:r>
              <a:endParaRPr lang="zh-CN" altLang="en-US" sz="2400" kern="1200" baseline="0">
                <a:ea typeface="微软雅黑" panose="020B0503020204020204" pitchFamily="34" charset="-122"/>
              </a:endParaRPr>
            </a:p>
          </p:txBody>
        </p:sp>
        <p:sp>
          <p:nvSpPr>
            <p:cNvPr id="16" name="任意多边形 15"/>
            <p:cNvSpPr/>
            <p:nvPr/>
          </p:nvSpPr>
          <p:spPr>
            <a:xfrm>
              <a:off x="5972325" y="3146635"/>
              <a:ext cx="4892210" cy="620936"/>
            </a:xfrm>
            <a:custGeom>
              <a:avLst/>
              <a:gdLst/>
              <a:ahLst/>
              <a:cxnLst/>
              <a:rect l="0" t="0" r="0" b="0"/>
              <a:pathLst>
                <a:path>
                  <a:moveTo>
                    <a:pt x="0" y="0"/>
                  </a:moveTo>
                  <a:lnTo>
                    <a:pt x="0" y="310468"/>
                  </a:lnTo>
                  <a:lnTo>
                    <a:pt x="4892210" y="310468"/>
                  </a:lnTo>
                  <a:lnTo>
                    <a:pt x="4892210" y="620936"/>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10130915" y="3767572"/>
              <a:ext cx="1467242" cy="978161"/>
            </a:xfrm>
            <a:custGeom>
              <a:avLst/>
              <a:gdLst>
                <a:gd name="connsiteX0" fmla="*/ 0 w 1467242"/>
                <a:gd name="connsiteY0" fmla="*/ 97816 h 978161"/>
                <a:gd name="connsiteX1" fmla="*/ 97816 w 1467242"/>
                <a:gd name="connsiteY1" fmla="*/ 0 h 978161"/>
                <a:gd name="connsiteX2" fmla="*/ 1369426 w 1467242"/>
                <a:gd name="connsiteY2" fmla="*/ 0 h 978161"/>
                <a:gd name="connsiteX3" fmla="*/ 1467242 w 1467242"/>
                <a:gd name="connsiteY3" fmla="*/ 97816 h 978161"/>
                <a:gd name="connsiteX4" fmla="*/ 1467242 w 1467242"/>
                <a:gd name="connsiteY4" fmla="*/ 880345 h 978161"/>
                <a:gd name="connsiteX5" fmla="*/ 1369426 w 1467242"/>
                <a:gd name="connsiteY5" fmla="*/ 978161 h 978161"/>
                <a:gd name="connsiteX6" fmla="*/ 97816 w 1467242"/>
                <a:gd name="connsiteY6" fmla="*/ 978161 h 978161"/>
                <a:gd name="connsiteX7" fmla="*/ 0 w 1467242"/>
                <a:gd name="connsiteY7" fmla="*/ 880345 h 978161"/>
                <a:gd name="connsiteX8" fmla="*/ 0 w 1467242"/>
                <a:gd name="connsiteY8" fmla="*/ 97816 h 97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242" h="978161">
                  <a:moveTo>
                    <a:pt x="0" y="97816"/>
                  </a:moveTo>
                  <a:cubicBezTo>
                    <a:pt x="0" y="43794"/>
                    <a:pt x="43794" y="0"/>
                    <a:pt x="97816" y="0"/>
                  </a:cubicBezTo>
                  <a:lnTo>
                    <a:pt x="1369426" y="0"/>
                  </a:lnTo>
                  <a:cubicBezTo>
                    <a:pt x="1423448" y="0"/>
                    <a:pt x="1467242" y="43794"/>
                    <a:pt x="1467242" y="97816"/>
                  </a:cubicBezTo>
                  <a:lnTo>
                    <a:pt x="1467242" y="880345"/>
                  </a:lnTo>
                  <a:cubicBezTo>
                    <a:pt x="1467242" y="934367"/>
                    <a:pt x="1423448" y="978161"/>
                    <a:pt x="1369426" y="978161"/>
                  </a:cubicBezTo>
                  <a:lnTo>
                    <a:pt x="97816" y="978161"/>
                  </a:lnTo>
                  <a:cubicBezTo>
                    <a:pt x="43794" y="978161"/>
                    <a:pt x="0" y="934367"/>
                    <a:pt x="0" y="880345"/>
                  </a:cubicBezTo>
                  <a:lnTo>
                    <a:pt x="0" y="9781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0089" tIns="120089" rIns="120089" bIns="120089" numCol="1" spcCol="1270" anchor="ctr" anchorCtr="0">
              <a:noAutofit/>
            </a:bodyPr>
            <a:lstStyle/>
            <a:p>
              <a:pPr lvl="0" algn="ctr" defTabSz="1066800">
                <a:lnSpc>
                  <a:spcPct val="90000"/>
                </a:lnSpc>
                <a:spcBef>
                  <a:spcPct val="0"/>
                </a:spcBef>
                <a:spcAft>
                  <a:spcPct val="35000"/>
                </a:spcAft>
              </a:pPr>
              <a:r>
                <a:rPr lang="zh-CN" altLang="en-US" sz="2400" kern="1200" baseline="0" smtClean="0">
                  <a:ea typeface="微软雅黑" panose="020B0503020204020204" pitchFamily="34" charset="-122"/>
                </a:rPr>
                <a:t>风险</a:t>
              </a:r>
              <a:endParaRPr lang="zh-CN" altLang="en-US" sz="2400" kern="1200" baseline="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发票风险</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2"/>
          <a:stretch>
            <a:fillRect/>
          </a:stretch>
        </p:blipFill>
        <p:spPr>
          <a:xfrm>
            <a:off x="1094705" y="639797"/>
            <a:ext cx="9852696" cy="5747406"/>
          </a:xfrm>
          <a:prstGeom prst="rect">
            <a:avLst/>
          </a:prstGeom>
        </p:spPr>
      </p:pic>
      <p:sp>
        <p:nvSpPr>
          <p:cNvPr id="6" name="矩形 5"/>
          <p:cNvSpPr>
            <a:spLocks/>
          </p:cNvSpPr>
          <p:nvPr/>
        </p:nvSpPr>
        <p:spPr>
          <a:xfrm>
            <a:off x="5330676" y="5436988"/>
            <a:ext cx="1368000" cy="576000"/>
          </a:xfrm>
          <a:prstGeom prst="rect">
            <a:avLst/>
          </a:prstGeom>
          <a:no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p>
        </p:txBody>
      </p:sp>
    </p:spTree>
    <p:extLst>
      <p:ext uri="{BB962C8B-B14F-4D97-AF65-F5344CB8AC3E}">
        <p14:creationId xmlns:p14="http://schemas.microsoft.com/office/powerpoint/2010/main" val="297339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0953" y="1880898"/>
            <a:ext cx="1646605" cy="461665"/>
          </a:xfrm>
          <a:prstGeom prst="rect">
            <a:avLst/>
          </a:prstGeom>
          <a:noFill/>
        </p:spPr>
        <p:txBody>
          <a:bodyPr wrap="none" rtlCol="0">
            <a:spAutoFit/>
          </a:bodyPr>
          <a:lstStyle/>
          <a:p>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抬头检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票面检查项目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6" name="图片 5" descr="色条-1">
            <a:extLst>
              <a:ext uri="{FF2B5EF4-FFF2-40B4-BE49-F238E27FC236}">
                <a16:creationId xmlns:a16="http://schemas.microsoft.com/office/drawing/2014/main" id="{8C4B4B2A-78C7-4D08-92A6-9BF7523CE8C3}"/>
              </a:ext>
            </a:extLst>
          </p:cNvPr>
          <p:cNvPicPr>
            <a:picLocks noChangeAspect="1"/>
          </p:cNvPicPr>
          <p:nvPr/>
        </p:nvPicPr>
        <p:blipFill>
          <a:blip r:embed="rId6"/>
          <a:stretch>
            <a:fillRect/>
          </a:stretch>
        </p:blipFill>
        <p:spPr>
          <a:xfrm>
            <a:off x="1063378" y="1813111"/>
            <a:ext cx="76200" cy="557530"/>
          </a:xfrm>
          <a:prstGeom prst="rect">
            <a:avLst/>
          </a:prstGeom>
        </p:spPr>
      </p:pic>
      <p:sp>
        <p:nvSpPr>
          <p:cNvPr id="8" name="文本框 30"/>
          <p:cNvSpPr txBox="1"/>
          <p:nvPr>
            <p:custDataLst>
              <p:tags r:id="rId1"/>
            </p:custDataLst>
          </p:nvPr>
        </p:nvSpPr>
        <p:spPr>
          <a:xfrm>
            <a:off x="934589" y="2300671"/>
            <a:ext cx="4899542"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检查票面抬头是否与企业名称、税号相符</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66729" y="1904506"/>
            <a:ext cx="3570208" cy="461665"/>
          </a:xfrm>
          <a:prstGeom prst="rect">
            <a:avLst/>
          </a:prstGeom>
          <a:noFill/>
        </p:spPr>
        <p:txBody>
          <a:bodyPr wrap="none" rtlCol="0">
            <a:spAutoFit/>
          </a:bodyPr>
          <a:lstStyle/>
          <a:p>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不动产发票备注检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0" name="图片 9" descr="色条-1">
            <a:extLst>
              <a:ext uri="{FF2B5EF4-FFF2-40B4-BE49-F238E27FC236}">
                <a16:creationId xmlns:a16="http://schemas.microsoft.com/office/drawing/2014/main" id="{8C4B4B2A-78C7-4D08-92A6-9BF7523CE8C3}"/>
              </a:ext>
            </a:extLst>
          </p:cNvPr>
          <p:cNvPicPr>
            <a:picLocks noChangeAspect="1"/>
          </p:cNvPicPr>
          <p:nvPr/>
        </p:nvPicPr>
        <p:blipFill>
          <a:blip r:embed="rId6"/>
          <a:stretch>
            <a:fillRect/>
          </a:stretch>
        </p:blipFill>
        <p:spPr>
          <a:xfrm>
            <a:off x="6599154" y="1836719"/>
            <a:ext cx="76200" cy="557530"/>
          </a:xfrm>
          <a:prstGeom prst="rect">
            <a:avLst/>
          </a:prstGeom>
        </p:spPr>
      </p:pic>
      <p:sp>
        <p:nvSpPr>
          <p:cNvPr id="11" name="文本框 30"/>
          <p:cNvSpPr txBox="1"/>
          <p:nvPr>
            <p:custDataLst>
              <p:tags r:id="rId2"/>
            </p:custDataLst>
          </p:nvPr>
        </p:nvSpPr>
        <p:spPr>
          <a:xfrm>
            <a:off x="6470365" y="2324279"/>
            <a:ext cx="4863048"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检查不动产销售发票是否按要求填写备注</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15926" y="3939373"/>
            <a:ext cx="3954929" cy="461665"/>
          </a:xfrm>
          <a:prstGeom prst="rect">
            <a:avLst/>
          </a:prstGeom>
          <a:noFill/>
        </p:spPr>
        <p:txBody>
          <a:bodyPr wrap="none" rtlCol="0">
            <a:spAutoFit/>
          </a:bodyPr>
          <a:lstStyle/>
          <a:p>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建筑服务发票备注检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3" name="图片 12" descr="色条-1">
            <a:extLst>
              <a:ext uri="{FF2B5EF4-FFF2-40B4-BE49-F238E27FC236}">
                <a16:creationId xmlns:a16="http://schemas.microsoft.com/office/drawing/2014/main" id="{8C4B4B2A-78C7-4D08-92A6-9BF7523CE8C3}"/>
              </a:ext>
            </a:extLst>
          </p:cNvPr>
          <p:cNvPicPr>
            <a:picLocks noChangeAspect="1"/>
          </p:cNvPicPr>
          <p:nvPr/>
        </p:nvPicPr>
        <p:blipFill>
          <a:blip r:embed="rId6"/>
          <a:stretch>
            <a:fillRect/>
          </a:stretch>
        </p:blipFill>
        <p:spPr>
          <a:xfrm>
            <a:off x="1048351" y="3871586"/>
            <a:ext cx="76200" cy="557530"/>
          </a:xfrm>
          <a:prstGeom prst="rect">
            <a:avLst/>
          </a:prstGeom>
        </p:spPr>
      </p:pic>
      <p:sp>
        <p:nvSpPr>
          <p:cNvPr id="14" name="文本框 30"/>
          <p:cNvSpPr txBox="1"/>
          <p:nvPr>
            <p:custDataLst>
              <p:tags r:id="rId3"/>
            </p:custDataLst>
          </p:nvPr>
        </p:nvSpPr>
        <p:spPr>
          <a:xfrm>
            <a:off x="919562" y="4359146"/>
            <a:ext cx="4760022"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检查建筑服务发票</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是否按要求填写备注</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792486" y="3926495"/>
            <a:ext cx="4724370"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货物运输服务发票备注检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6" name="图片 15" descr="色条-1">
            <a:extLst>
              <a:ext uri="{FF2B5EF4-FFF2-40B4-BE49-F238E27FC236}">
                <a16:creationId xmlns:a16="http://schemas.microsoft.com/office/drawing/2014/main" id="{8C4B4B2A-78C7-4D08-92A6-9BF7523CE8C3}"/>
              </a:ext>
            </a:extLst>
          </p:cNvPr>
          <p:cNvPicPr>
            <a:picLocks noChangeAspect="1"/>
          </p:cNvPicPr>
          <p:nvPr/>
        </p:nvPicPr>
        <p:blipFill>
          <a:blip r:embed="rId6"/>
          <a:stretch>
            <a:fillRect/>
          </a:stretch>
        </p:blipFill>
        <p:spPr>
          <a:xfrm>
            <a:off x="6624911" y="3858708"/>
            <a:ext cx="76200" cy="557530"/>
          </a:xfrm>
          <a:prstGeom prst="rect">
            <a:avLst/>
          </a:prstGeom>
        </p:spPr>
      </p:pic>
      <p:sp>
        <p:nvSpPr>
          <p:cNvPr id="17" name="文本框 30"/>
          <p:cNvSpPr txBox="1"/>
          <p:nvPr>
            <p:custDataLst>
              <p:tags r:id="rId4"/>
            </p:custDataLst>
          </p:nvPr>
        </p:nvSpPr>
        <p:spPr>
          <a:xfrm>
            <a:off x="6496122" y="4346268"/>
            <a:ext cx="5020734"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检查货物运输服务发票</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是否按要求填写备注</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6356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583" y="1065406"/>
            <a:ext cx="5449106" cy="5405605"/>
          </a:xfrm>
          <a:prstGeom prst="rect">
            <a:avLst/>
          </a:prstGeom>
        </p:spPr>
      </p:pic>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票面检查项目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443186" y="603741"/>
            <a:ext cx="11264622"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关于</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a:t>
            </a:r>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货物运输</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服务、不动产、建筑服务发票备注检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”的说明</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6" name="图片 5" descr="色条-1">
            <a:extLst>
              <a:ext uri="{FF2B5EF4-FFF2-40B4-BE49-F238E27FC236}">
                <a16:creationId xmlns:a16="http://schemas.microsoft.com/office/drawing/2014/main" id="{8C4B4B2A-78C7-4D08-92A6-9BF7523CE8C3}"/>
              </a:ext>
            </a:extLst>
          </p:cNvPr>
          <p:cNvPicPr>
            <a:picLocks noChangeAspect="1"/>
          </p:cNvPicPr>
          <p:nvPr/>
        </p:nvPicPr>
        <p:blipFill>
          <a:blip r:embed="rId3"/>
          <a:stretch>
            <a:fillRect/>
          </a:stretch>
        </p:blipFill>
        <p:spPr>
          <a:xfrm>
            <a:off x="275611" y="535954"/>
            <a:ext cx="76200" cy="557530"/>
          </a:xfrm>
          <a:prstGeom prst="rect">
            <a:avLst/>
          </a:prstGeom>
        </p:spPr>
      </p:pic>
    </p:spTree>
    <p:extLst>
      <p:ext uri="{BB962C8B-B14F-4D97-AF65-F5344CB8AC3E}">
        <p14:creationId xmlns:p14="http://schemas.microsoft.com/office/powerpoint/2010/main" val="204547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0953" y="1880898"/>
            <a:ext cx="4416594"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专票不允许抵扣业务</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检查</a:t>
            </a:r>
            <a:endPar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票据</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6" name="图片 5" descr="色条-1">
            <a:extLst>
              <a:ext uri="{FF2B5EF4-FFF2-40B4-BE49-F238E27FC236}">
                <a16:creationId xmlns:a16="http://schemas.microsoft.com/office/drawing/2014/main" id="{8C4B4B2A-78C7-4D08-92A6-9BF7523CE8C3}"/>
              </a:ext>
            </a:extLst>
          </p:cNvPr>
          <p:cNvPicPr>
            <a:picLocks noChangeAspect="1"/>
          </p:cNvPicPr>
          <p:nvPr/>
        </p:nvPicPr>
        <p:blipFill>
          <a:blip r:embed="rId7"/>
          <a:stretch>
            <a:fillRect/>
          </a:stretch>
        </p:blipFill>
        <p:spPr>
          <a:xfrm>
            <a:off x="1063378" y="1813111"/>
            <a:ext cx="76200" cy="557530"/>
          </a:xfrm>
          <a:prstGeom prst="rect">
            <a:avLst/>
          </a:prstGeom>
        </p:spPr>
      </p:pic>
      <p:sp>
        <p:nvSpPr>
          <p:cNvPr id="8" name="文本框 30"/>
          <p:cNvSpPr txBox="1"/>
          <p:nvPr>
            <p:custDataLst>
              <p:tags r:id="rId1"/>
            </p:custDataLst>
          </p:nvPr>
        </p:nvSpPr>
        <p:spPr>
          <a:xfrm>
            <a:off x="934589" y="2300671"/>
            <a:ext cx="4899542"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检查专票的开票项目是否允许抵扣</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66729" y="1904506"/>
            <a:ext cx="3954929"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销方税务状态登记检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0" name="图片 9" descr="色条-1">
            <a:extLst>
              <a:ext uri="{FF2B5EF4-FFF2-40B4-BE49-F238E27FC236}">
                <a16:creationId xmlns:a16="http://schemas.microsoft.com/office/drawing/2014/main" id="{8C4B4B2A-78C7-4D08-92A6-9BF7523CE8C3}"/>
              </a:ext>
            </a:extLst>
          </p:cNvPr>
          <p:cNvPicPr>
            <a:picLocks noChangeAspect="1"/>
          </p:cNvPicPr>
          <p:nvPr/>
        </p:nvPicPr>
        <p:blipFill>
          <a:blip r:embed="rId7"/>
          <a:stretch>
            <a:fillRect/>
          </a:stretch>
        </p:blipFill>
        <p:spPr>
          <a:xfrm>
            <a:off x="6599154" y="1836719"/>
            <a:ext cx="76200" cy="557530"/>
          </a:xfrm>
          <a:prstGeom prst="rect">
            <a:avLst/>
          </a:prstGeom>
        </p:spPr>
      </p:pic>
      <p:sp>
        <p:nvSpPr>
          <p:cNvPr id="11" name="文本框 30"/>
          <p:cNvSpPr txBox="1"/>
          <p:nvPr>
            <p:custDataLst>
              <p:tags r:id="rId2"/>
            </p:custDataLst>
          </p:nvPr>
        </p:nvSpPr>
        <p:spPr>
          <a:xfrm>
            <a:off x="6470365" y="2324279"/>
            <a:ext cx="4863048"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检查销售方的税务登记状态是否正常</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15926" y="3939373"/>
            <a:ext cx="3185487"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销方走逃失联检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3" name="图片 12" descr="色条-1">
            <a:extLst>
              <a:ext uri="{FF2B5EF4-FFF2-40B4-BE49-F238E27FC236}">
                <a16:creationId xmlns:a16="http://schemas.microsoft.com/office/drawing/2014/main" id="{8C4B4B2A-78C7-4D08-92A6-9BF7523CE8C3}"/>
              </a:ext>
            </a:extLst>
          </p:cNvPr>
          <p:cNvPicPr>
            <a:picLocks noChangeAspect="1"/>
          </p:cNvPicPr>
          <p:nvPr/>
        </p:nvPicPr>
        <p:blipFill>
          <a:blip r:embed="rId7"/>
          <a:stretch>
            <a:fillRect/>
          </a:stretch>
        </p:blipFill>
        <p:spPr>
          <a:xfrm>
            <a:off x="1048351" y="3871586"/>
            <a:ext cx="76200" cy="557530"/>
          </a:xfrm>
          <a:prstGeom prst="rect">
            <a:avLst/>
          </a:prstGeom>
        </p:spPr>
      </p:pic>
      <p:sp>
        <p:nvSpPr>
          <p:cNvPr id="14" name="文本框 30"/>
          <p:cNvSpPr txBox="1"/>
          <p:nvPr>
            <p:custDataLst>
              <p:tags r:id="rId3"/>
            </p:custDataLst>
          </p:nvPr>
        </p:nvSpPr>
        <p:spPr>
          <a:xfrm>
            <a:off x="919562" y="4359146"/>
            <a:ext cx="4760022"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检查销售方是否为走逃失联企业</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792486" y="3926495"/>
            <a:ext cx="3185487"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销方税务违法检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6" name="图片 15" descr="色条-1">
            <a:extLst>
              <a:ext uri="{FF2B5EF4-FFF2-40B4-BE49-F238E27FC236}">
                <a16:creationId xmlns:a16="http://schemas.microsoft.com/office/drawing/2014/main" id="{8C4B4B2A-78C7-4D08-92A6-9BF7523CE8C3}"/>
              </a:ext>
            </a:extLst>
          </p:cNvPr>
          <p:cNvPicPr>
            <a:picLocks noChangeAspect="1"/>
          </p:cNvPicPr>
          <p:nvPr/>
        </p:nvPicPr>
        <p:blipFill>
          <a:blip r:embed="rId7"/>
          <a:stretch>
            <a:fillRect/>
          </a:stretch>
        </p:blipFill>
        <p:spPr>
          <a:xfrm>
            <a:off x="6624911" y="3858708"/>
            <a:ext cx="76200" cy="557530"/>
          </a:xfrm>
          <a:prstGeom prst="rect">
            <a:avLst/>
          </a:prstGeom>
        </p:spPr>
      </p:pic>
      <p:sp>
        <p:nvSpPr>
          <p:cNvPr id="17" name="文本框 30"/>
          <p:cNvSpPr txBox="1"/>
          <p:nvPr>
            <p:custDataLst>
              <p:tags r:id="rId4"/>
            </p:custDataLst>
          </p:nvPr>
        </p:nvSpPr>
        <p:spPr>
          <a:xfrm>
            <a:off x="6496122" y="4346268"/>
            <a:ext cx="5020734"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检查销售方是否有税收违法记录</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538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票据</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99887" y="1236642"/>
            <a:ext cx="7109639"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关于“专票不允许抵扣业务</a:t>
            </a:r>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检查</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”的说明</a:t>
            </a:r>
            <a:endPar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4" name="图片 3" descr="色条-1">
            <a:extLst>
              <a:ext uri="{FF2B5EF4-FFF2-40B4-BE49-F238E27FC236}">
                <a16:creationId xmlns:a16="http://schemas.microsoft.com/office/drawing/2014/main" id="{8C4B4B2A-78C7-4D08-92A6-9BF7523CE8C3}"/>
              </a:ext>
            </a:extLst>
          </p:cNvPr>
          <p:cNvPicPr>
            <a:picLocks noChangeAspect="1"/>
          </p:cNvPicPr>
          <p:nvPr/>
        </p:nvPicPr>
        <p:blipFill>
          <a:blip r:embed="rId2"/>
          <a:stretch>
            <a:fillRect/>
          </a:stretch>
        </p:blipFill>
        <p:spPr>
          <a:xfrm>
            <a:off x="432312" y="1168855"/>
            <a:ext cx="76200" cy="557530"/>
          </a:xfrm>
          <a:prstGeom prst="rect">
            <a:avLst/>
          </a:prstGeom>
        </p:spPr>
      </p:pic>
      <p:sp>
        <p:nvSpPr>
          <p:cNvPr id="5" name="矩形 4"/>
          <p:cNvSpPr/>
          <p:nvPr/>
        </p:nvSpPr>
        <p:spPr>
          <a:xfrm>
            <a:off x="321972" y="1662983"/>
            <a:ext cx="11526591" cy="3831818"/>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判断发票商品项目是否含有下列名称或以下列代码开头：</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1. 贷款服务30601</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2. 餐饮服务3070401</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3. 居民日常服务30705</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4.  娱乐服务3070302</a:t>
            </a:r>
          </a:p>
          <a:p>
            <a:pPr>
              <a:lnSpc>
                <a:spcPct val="150000"/>
              </a:lnSpc>
            </a:pPr>
            <a:r>
              <a:rPr lang="zh-CN" altLang="en-US" b="1">
                <a:solidFill>
                  <a:srgbClr val="404040"/>
                </a:solidFill>
                <a:latin typeface="微软雅黑" panose="020B0503020204020204" pitchFamily="34" charset="-122"/>
                <a:ea typeface="微软雅黑" panose="020B0503020204020204" pitchFamily="34" charset="-122"/>
              </a:rPr>
              <a:t>政策依据：</a:t>
            </a:r>
          </a:p>
          <a:p>
            <a:pPr marL="342900" indent="-342900">
              <a:lnSpc>
                <a:spcPct val="150000"/>
              </a:lnSpc>
              <a:buFont typeface="+mj-ea"/>
              <a:buAutoNum type="circleNumDbPlain"/>
            </a:pPr>
            <a:r>
              <a:rPr lang="zh-CN" altLang="en-US" b="1" smtClean="0">
                <a:solidFill>
                  <a:srgbClr val="404040"/>
                </a:solidFill>
                <a:latin typeface="微软雅黑" panose="020B0503020204020204" pitchFamily="34" charset="-122"/>
                <a:ea typeface="微软雅黑" panose="020B0503020204020204" pitchFamily="34" charset="-122"/>
              </a:rPr>
              <a:t>《营业税改征增值税试点实施办法》（</a:t>
            </a:r>
            <a:r>
              <a:rPr lang="zh-CN" altLang="en-US" b="1">
                <a:solidFill>
                  <a:srgbClr val="404040"/>
                </a:solidFill>
                <a:latin typeface="微软雅黑" panose="020B0503020204020204" pitchFamily="34" charset="-122"/>
                <a:ea typeface="微软雅黑" panose="020B0503020204020204" pitchFamily="34" charset="-122"/>
              </a:rPr>
              <a:t>财税[2016]36</a:t>
            </a:r>
            <a:r>
              <a:rPr lang="zh-CN" altLang="en-US" b="1">
                <a:solidFill>
                  <a:srgbClr val="404040"/>
                </a:solidFill>
                <a:latin typeface="微软雅黑" panose="020B0503020204020204" pitchFamily="34" charset="-122"/>
                <a:ea typeface="微软雅黑" panose="020B0503020204020204" pitchFamily="34" charset="-122"/>
              </a:rPr>
              <a:t>号</a:t>
            </a:r>
            <a:r>
              <a:rPr lang="zh-CN" altLang="en-US" b="1" smtClean="0">
                <a:solidFill>
                  <a:srgbClr val="404040"/>
                </a:solidFill>
                <a:latin typeface="微软雅黑" panose="020B0503020204020204" pitchFamily="34" charset="-122"/>
                <a:ea typeface="微软雅黑" panose="020B0503020204020204" pitchFamily="34" charset="-122"/>
              </a:rPr>
              <a:t>）  </a:t>
            </a:r>
            <a:r>
              <a:rPr lang="zh-CN" altLang="en-US" b="1">
                <a:solidFill>
                  <a:srgbClr val="404040"/>
                </a:solidFill>
                <a:latin typeface="微软雅黑" panose="020B0503020204020204" pitchFamily="34" charset="-122"/>
                <a:ea typeface="微软雅黑" panose="020B0503020204020204" pitchFamily="34" charset="-122"/>
              </a:rPr>
              <a:t>第二七</a:t>
            </a:r>
            <a:r>
              <a:rPr lang="zh-CN" altLang="en-US" b="1">
                <a:solidFill>
                  <a:srgbClr val="404040"/>
                </a:solidFill>
                <a:latin typeface="微软雅黑" panose="020B0503020204020204" pitchFamily="34" charset="-122"/>
                <a:ea typeface="微软雅黑" panose="020B0503020204020204" pitchFamily="34" charset="-122"/>
              </a:rPr>
              <a:t>条  </a:t>
            </a:r>
            <a:r>
              <a:rPr lang="zh-CN" altLang="en-US" b="1" smtClean="0">
                <a:solidFill>
                  <a:srgbClr val="404040"/>
                </a:solidFill>
                <a:latin typeface="微软雅黑" panose="020B0503020204020204" pitchFamily="34" charset="-122"/>
                <a:ea typeface="微软雅黑" panose="020B0503020204020204" pitchFamily="34" charset="-122"/>
              </a:rPr>
              <a:t>规定：下列</a:t>
            </a:r>
            <a:r>
              <a:rPr lang="zh-CN" altLang="en-US" b="1">
                <a:solidFill>
                  <a:srgbClr val="404040"/>
                </a:solidFill>
                <a:latin typeface="微软雅黑" panose="020B0503020204020204" pitchFamily="34" charset="-122"/>
                <a:ea typeface="微软雅黑" panose="020B0503020204020204" pitchFamily="34" charset="-122"/>
              </a:rPr>
              <a:t>项目的进项税额不得从销项税额中抵扣：（六）购进的</a:t>
            </a:r>
            <a:r>
              <a:rPr lang="zh-CN" altLang="en-US" b="1" strike="dblStrike">
                <a:solidFill>
                  <a:srgbClr val="FF0000"/>
                </a:solidFill>
                <a:latin typeface="微软雅黑" panose="020B0503020204020204" pitchFamily="34" charset="-122"/>
                <a:ea typeface="微软雅黑" panose="020B0503020204020204" pitchFamily="34" charset="-122"/>
              </a:rPr>
              <a:t>旅客运输服务、</a:t>
            </a:r>
            <a:r>
              <a:rPr lang="zh-CN" altLang="en-US" b="1">
                <a:solidFill>
                  <a:srgbClr val="404040"/>
                </a:solidFill>
                <a:latin typeface="微软雅黑" panose="020B0503020204020204" pitchFamily="34" charset="-122"/>
                <a:ea typeface="微软雅黑" panose="020B0503020204020204" pitchFamily="34" charset="-122"/>
              </a:rPr>
              <a:t>贷款服务、餐饮服务、居民日常服务和娱乐</a:t>
            </a:r>
            <a:r>
              <a:rPr lang="zh-CN" altLang="en-US" b="1">
                <a:solidFill>
                  <a:srgbClr val="404040"/>
                </a:solidFill>
                <a:latin typeface="微软雅黑" panose="020B0503020204020204" pitchFamily="34" charset="-122"/>
                <a:ea typeface="微软雅黑" panose="020B0503020204020204" pitchFamily="34" charset="-122"/>
              </a:rPr>
              <a:t>服务</a:t>
            </a:r>
            <a:r>
              <a:rPr lang="zh-CN" altLang="en-US" b="1" smtClean="0">
                <a:solidFill>
                  <a:srgbClr val="404040"/>
                </a:solidFill>
                <a:latin typeface="微软雅黑" panose="020B0503020204020204" pitchFamily="34" charset="-122"/>
                <a:ea typeface="微软雅黑" panose="020B0503020204020204" pitchFamily="34" charset="-122"/>
              </a:rPr>
              <a:t>。</a:t>
            </a:r>
            <a:endParaRPr lang="en-US" altLang="zh-CN" b="1" smtClean="0">
              <a:solidFill>
                <a:srgbClr val="40404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b="1">
                <a:solidFill>
                  <a:srgbClr val="404040"/>
                </a:solidFill>
                <a:latin typeface="微软雅黑" panose="020B0503020204020204" pitchFamily="34" charset="-122"/>
                <a:ea typeface="微软雅黑" panose="020B0503020204020204" pitchFamily="34" charset="-122"/>
              </a:rPr>
              <a:t>国家</a:t>
            </a:r>
            <a:r>
              <a:rPr lang="zh-CN" altLang="en-US" b="1">
                <a:solidFill>
                  <a:srgbClr val="404040"/>
                </a:solidFill>
                <a:latin typeface="微软雅黑" panose="020B0503020204020204" pitchFamily="34" charset="-122"/>
                <a:ea typeface="微软雅黑" panose="020B0503020204020204" pitchFamily="34" charset="-122"/>
              </a:rPr>
              <a:t>税务</a:t>
            </a:r>
            <a:r>
              <a:rPr lang="zh-CN" altLang="en-US" b="1" smtClean="0">
                <a:solidFill>
                  <a:srgbClr val="404040"/>
                </a:solidFill>
                <a:latin typeface="微软雅黑" panose="020B0503020204020204" pitchFamily="34" charset="-122"/>
                <a:ea typeface="微软雅黑" panose="020B0503020204020204" pitchFamily="34" charset="-122"/>
              </a:rPr>
              <a:t>总局关于</a:t>
            </a:r>
            <a:r>
              <a:rPr lang="zh-CN" altLang="en-US" b="1">
                <a:solidFill>
                  <a:srgbClr val="404040"/>
                </a:solidFill>
                <a:latin typeface="微软雅黑" panose="020B0503020204020204" pitchFamily="34" charset="-122"/>
                <a:ea typeface="微软雅黑" panose="020B0503020204020204" pitchFamily="34" charset="-122"/>
              </a:rPr>
              <a:t>国内旅客运输服务进项税抵扣等增值税征管问题</a:t>
            </a:r>
            <a:r>
              <a:rPr lang="zh-CN" altLang="en-US" b="1">
                <a:solidFill>
                  <a:srgbClr val="404040"/>
                </a:solidFill>
                <a:latin typeface="微软雅黑" panose="020B0503020204020204" pitchFamily="34" charset="-122"/>
                <a:ea typeface="微软雅黑" panose="020B0503020204020204" pitchFamily="34" charset="-122"/>
              </a:rPr>
              <a:t>的</a:t>
            </a:r>
            <a:r>
              <a:rPr lang="zh-CN" altLang="en-US" b="1" smtClean="0">
                <a:solidFill>
                  <a:srgbClr val="404040"/>
                </a:solidFill>
                <a:latin typeface="微软雅黑" panose="020B0503020204020204" pitchFamily="34" charset="-122"/>
                <a:ea typeface="微软雅黑" panose="020B0503020204020204" pitchFamily="34" charset="-122"/>
              </a:rPr>
              <a:t>公告（</a:t>
            </a:r>
            <a:r>
              <a:rPr lang="zh-CN" altLang="en-US" b="1">
                <a:solidFill>
                  <a:srgbClr val="404040"/>
                </a:solidFill>
                <a:latin typeface="微软雅黑" panose="020B0503020204020204" pitchFamily="34" charset="-122"/>
                <a:ea typeface="微软雅黑" panose="020B0503020204020204" pitchFamily="34" charset="-122"/>
              </a:rPr>
              <a:t>国家税务总局公告</a:t>
            </a:r>
            <a:r>
              <a:rPr lang="en-US" altLang="zh-CN" b="1">
                <a:solidFill>
                  <a:srgbClr val="404040"/>
                </a:solidFill>
                <a:latin typeface="微软雅黑" panose="020B0503020204020204" pitchFamily="34" charset="-122"/>
                <a:ea typeface="微软雅黑" panose="020B0503020204020204" pitchFamily="34" charset="-122"/>
              </a:rPr>
              <a:t>2019</a:t>
            </a:r>
            <a:r>
              <a:rPr lang="zh-CN" altLang="en-US" b="1">
                <a:solidFill>
                  <a:srgbClr val="404040"/>
                </a:solidFill>
                <a:latin typeface="微软雅黑" panose="020B0503020204020204" pitchFamily="34" charset="-122"/>
                <a:ea typeface="微软雅黑" panose="020B0503020204020204" pitchFamily="34" charset="-122"/>
              </a:rPr>
              <a:t>年第</a:t>
            </a:r>
            <a:r>
              <a:rPr lang="en-US" altLang="zh-CN" b="1">
                <a:solidFill>
                  <a:srgbClr val="404040"/>
                </a:solidFill>
                <a:latin typeface="微软雅黑" panose="020B0503020204020204" pitchFamily="34" charset="-122"/>
                <a:ea typeface="微软雅黑" panose="020B0503020204020204" pitchFamily="34" charset="-122"/>
              </a:rPr>
              <a:t>31</a:t>
            </a:r>
            <a:r>
              <a:rPr lang="zh-CN" altLang="en-US" b="1">
                <a:solidFill>
                  <a:srgbClr val="404040"/>
                </a:solidFill>
                <a:latin typeface="微软雅黑" panose="020B0503020204020204" pitchFamily="34" charset="-122"/>
                <a:ea typeface="微软雅黑" panose="020B0503020204020204" pitchFamily="34" charset="-122"/>
              </a:rPr>
              <a:t>号</a:t>
            </a:r>
            <a:r>
              <a:rPr lang="zh-CN" altLang="en-US" b="1" smtClean="0">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57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855" y="642378"/>
            <a:ext cx="9725739"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关于“销方税务状态、走逃失联、税务违法</a:t>
            </a:r>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检</a:t>
            </a:r>
            <a:r>
              <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”的说明</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descr="色条-1">
            <a:extLst>
              <a:ext uri="{FF2B5EF4-FFF2-40B4-BE49-F238E27FC236}">
                <a16:creationId xmlns:a16="http://schemas.microsoft.com/office/drawing/2014/main" id="{8C4B4B2A-78C7-4D08-92A6-9BF7523CE8C3}"/>
              </a:ext>
            </a:extLst>
          </p:cNvPr>
          <p:cNvPicPr>
            <a:picLocks noChangeAspect="1"/>
          </p:cNvPicPr>
          <p:nvPr/>
        </p:nvPicPr>
        <p:blipFill>
          <a:blip r:embed="rId2"/>
          <a:stretch>
            <a:fillRect/>
          </a:stretch>
        </p:blipFill>
        <p:spPr>
          <a:xfrm>
            <a:off x="417280" y="574591"/>
            <a:ext cx="76200" cy="557530"/>
          </a:xfrm>
          <a:prstGeom prst="rect">
            <a:avLst/>
          </a:prstGeom>
        </p:spPr>
      </p:pic>
      <p:sp>
        <p:nvSpPr>
          <p:cNvPr id="4" name="矩形 3"/>
          <p:cNvSpPr/>
          <p:nvPr/>
        </p:nvSpPr>
        <p:spPr>
          <a:xfrm>
            <a:off x="321971" y="1041968"/>
            <a:ext cx="11526591" cy="5444888"/>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依据国家</a:t>
            </a:r>
            <a:r>
              <a:rPr lang="zh-CN" altLang="en-US">
                <a:solidFill>
                  <a:srgbClr val="404040"/>
                </a:solidFill>
                <a:latin typeface="微软雅黑" panose="020B0503020204020204" pitchFamily="34" charset="-122"/>
                <a:ea typeface="微软雅黑" panose="020B0503020204020204" pitchFamily="34" charset="-122"/>
              </a:rPr>
              <a:t>税务</a:t>
            </a:r>
            <a:r>
              <a:rPr lang="zh-CN" altLang="en-US">
                <a:solidFill>
                  <a:srgbClr val="404040"/>
                </a:solidFill>
                <a:latin typeface="微软雅黑" panose="020B0503020204020204" pitchFamily="34" charset="-122"/>
                <a:ea typeface="微软雅黑" panose="020B0503020204020204" pitchFamily="34" charset="-122"/>
              </a:rPr>
              <a:t>总局</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关于异常增值税扣税凭证管理等有关事项的公告国家税务总局公告</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a:t>
            </a:r>
            <a:r>
              <a:rPr lang="en-US" altLang="zh-CN">
                <a:solidFill>
                  <a:srgbClr val="404040"/>
                </a:solidFill>
                <a:latin typeface="微软雅黑" panose="020B0503020204020204" pitchFamily="34" charset="-122"/>
                <a:ea typeface="微软雅黑" panose="020B0503020204020204" pitchFamily="34" charset="-122"/>
              </a:rPr>
              <a:t> 2019</a:t>
            </a:r>
            <a:r>
              <a:rPr lang="zh-CN" altLang="en-US">
                <a:solidFill>
                  <a:srgbClr val="404040"/>
                </a:solidFill>
                <a:latin typeface="微软雅黑" panose="020B0503020204020204" pitchFamily="34" charset="-122"/>
                <a:ea typeface="微软雅黑" panose="020B0503020204020204" pitchFamily="34" charset="-122"/>
              </a:rPr>
              <a:t>年第</a:t>
            </a:r>
            <a:r>
              <a:rPr lang="en-US" altLang="zh-CN">
                <a:solidFill>
                  <a:srgbClr val="404040"/>
                </a:solidFill>
                <a:latin typeface="微软雅黑" panose="020B0503020204020204" pitchFamily="34" charset="-122"/>
                <a:ea typeface="微软雅黑" panose="020B0503020204020204" pitchFamily="34" charset="-122"/>
              </a:rPr>
              <a:t>38</a:t>
            </a:r>
            <a:r>
              <a:rPr lang="zh-CN" altLang="en-US">
                <a:solidFill>
                  <a:srgbClr val="404040"/>
                </a:solidFill>
                <a:latin typeface="微软雅黑" panose="020B0503020204020204" pitchFamily="34" charset="-122"/>
                <a:ea typeface="微软雅黑" panose="020B0503020204020204" pitchFamily="34" charset="-122"/>
              </a:rPr>
              <a:t>号</a:t>
            </a:r>
            <a:r>
              <a:rPr lang="zh-CN" altLang="en-US">
                <a:solidFill>
                  <a:srgbClr val="404040"/>
                </a:solidFill>
                <a:latin typeface="微软雅黑" panose="020B0503020204020204" pitchFamily="34" charset="-122"/>
                <a:ea typeface="微软雅黑" panose="020B0503020204020204" pitchFamily="34" charset="-122"/>
              </a:rPr>
              <a:t>）规定</a:t>
            </a:r>
            <a:endParaRPr lang="en-US" altLang="zh-CN">
              <a:solidFill>
                <a:srgbClr val="404040"/>
              </a:solidFill>
              <a:latin typeface="微软雅黑" panose="020B0503020204020204" pitchFamily="34" charset="-122"/>
              <a:ea typeface="微软雅黑" panose="020B0503020204020204" pitchFamily="34" charset="-122"/>
            </a:endParaRP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一</a:t>
            </a:r>
            <a:r>
              <a:rPr lang="zh-CN" altLang="en-US">
                <a:solidFill>
                  <a:srgbClr val="404040"/>
                </a:solidFill>
                <a:latin typeface="微软雅黑" panose="020B0503020204020204" pitchFamily="34" charset="-122"/>
                <a:ea typeface="微软雅黑" panose="020B0503020204020204" pitchFamily="34" charset="-122"/>
              </a:rPr>
              <a:t>、符合下列情形之一的增值税专用发票</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列入异常凭证范围：</a:t>
            </a: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endParaRPr lang="zh-CN" altLang="en-US">
              <a:solidFill>
                <a:srgbClr val="404040"/>
              </a:solidFill>
              <a:latin typeface="微软雅黑" panose="020B0503020204020204" pitchFamily="34" charset="-122"/>
              <a:ea typeface="微软雅黑" panose="020B0503020204020204" pitchFamily="34" charset="-122"/>
            </a:endParaRP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（二）非正常户纳税人未向税务机关申报或未按规定缴纳税款的增值税专用</a:t>
            </a:r>
            <a:r>
              <a:rPr lang="zh-CN" altLang="en-US">
                <a:solidFill>
                  <a:srgbClr val="404040"/>
                </a:solidFill>
                <a:latin typeface="微软雅黑" panose="020B0503020204020204" pitchFamily="34" charset="-122"/>
                <a:ea typeface="微软雅黑" panose="020B0503020204020204" pitchFamily="34" charset="-122"/>
              </a:rPr>
              <a:t>发票；</a:t>
            </a:r>
            <a:endParaRPr lang="zh-CN" altLang="en-US">
              <a:solidFill>
                <a:srgbClr val="404040"/>
              </a:solidFill>
              <a:latin typeface="微软雅黑" panose="020B0503020204020204" pitchFamily="34" charset="-122"/>
              <a:ea typeface="微软雅黑" panose="020B0503020204020204" pitchFamily="34" charset="-122"/>
            </a:endParaRP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五）属于</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国家税务总局关于走逃</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失联）企业开具增值税专用发票认定处理有关问题的公告</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（国家税务总局公告</a:t>
            </a:r>
            <a:r>
              <a:rPr lang="en-US" altLang="zh-CN">
                <a:solidFill>
                  <a:srgbClr val="404040"/>
                </a:solidFill>
                <a:latin typeface="微软雅黑" panose="020B0503020204020204" pitchFamily="34" charset="-122"/>
                <a:ea typeface="微软雅黑" panose="020B0503020204020204" pitchFamily="34" charset="-122"/>
              </a:rPr>
              <a:t>2016</a:t>
            </a:r>
            <a:r>
              <a:rPr lang="zh-CN" altLang="en-US">
                <a:solidFill>
                  <a:srgbClr val="404040"/>
                </a:solidFill>
                <a:latin typeface="微软雅黑" panose="020B0503020204020204" pitchFamily="34" charset="-122"/>
                <a:ea typeface="微软雅黑" panose="020B0503020204020204" pitchFamily="34" charset="-122"/>
              </a:rPr>
              <a:t>年第</a:t>
            </a:r>
            <a:r>
              <a:rPr lang="en-US" altLang="zh-CN">
                <a:solidFill>
                  <a:srgbClr val="404040"/>
                </a:solidFill>
                <a:latin typeface="微软雅黑" panose="020B0503020204020204" pitchFamily="34" charset="-122"/>
                <a:ea typeface="微软雅黑" panose="020B0503020204020204" pitchFamily="34" charset="-122"/>
              </a:rPr>
              <a:t>76</a:t>
            </a:r>
            <a:r>
              <a:rPr lang="zh-CN" altLang="en-US">
                <a:solidFill>
                  <a:srgbClr val="404040"/>
                </a:solidFill>
                <a:latin typeface="微软雅黑" panose="020B0503020204020204" pitchFamily="34" charset="-122"/>
                <a:ea typeface="微软雅黑" panose="020B0503020204020204" pitchFamily="34" charset="-122"/>
              </a:rPr>
              <a:t>号）第二条第（一）项规定情形的增值税专用发票</a:t>
            </a:r>
            <a:r>
              <a:rPr lang="zh-CN" altLang="en-US">
                <a:solidFill>
                  <a:srgbClr val="404040"/>
                </a:solidFill>
                <a:latin typeface="微软雅黑" panose="020B0503020204020204" pitchFamily="34" charset="-122"/>
                <a:ea typeface="微软雅黑" panose="020B0503020204020204" pitchFamily="34" charset="-122"/>
              </a:rPr>
              <a:t>。</a:t>
            </a:r>
            <a:endParaRPr lang="en-US" altLang="zh-CN">
              <a:solidFill>
                <a:srgbClr val="404040"/>
              </a:solidFill>
              <a:latin typeface="微软雅黑" panose="020B0503020204020204" pitchFamily="34" charset="-122"/>
              <a:ea typeface="微软雅黑" panose="020B0503020204020204" pitchFamily="34" charset="-122"/>
            </a:endParaRP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endParaRPr lang="en-US" altLang="zh-CN">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三、增值税一般纳税人取得的增值税专用发票列入异常凭证范围的，应按照以下规定处理</a:t>
            </a:r>
            <a:r>
              <a:rPr lang="en-US" altLang="zh-CN">
                <a:solidFill>
                  <a:srgbClr val="404040"/>
                </a:solidFill>
                <a:latin typeface="微软雅黑" panose="020B0503020204020204" pitchFamily="34" charset="-122"/>
                <a:ea typeface="微软雅黑" panose="020B0503020204020204" pitchFamily="34" charset="-122"/>
              </a:rPr>
              <a:t>:</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（一）尚未申报抵扣增值税进项税额的，暂不允许抵扣。已经申报抵扣增值税进项税额的，除另有规定外，一律作进项税额转出处理。</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（二）尚未申报出口退税或者已申报但尚未办理出口退税的，除另有规定外，暂不允许办理出口</a:t>
            </a:r>
            <a:r>
              <a:rPr lang="zh-CN" altLang="en-US">
                <a:solidFill>
                  <a:srgbClr val="404040"/>
                </a:solidFill>
                <a:latin typeface="微软雅黑" panose="020B0503020204020204" pitchFamily="34" charset="-122"/>
                <a:ea typeface="微软雅黑" panose="020B0503020204020204" pitchFamily="34" charset="-122"/>
              </a:rPr>
              <a:t>退税</a:t>
            </a:r>
            <a:r>
              <a:rPr lang="zh-CN" altLang="en-US" smtClean="0">
                <a:solidFill>
                  <a:srgbClr val="404040"/>
                </a:solidFill>
                <a:latin typeface="微软雅黑" panose="020B0503020204020204" pitchFamily="34" charset="-122"/>
                <a:ea typeface="微软雅黑" panose="020B0503020204020204" pitchFamily="34" charset="-122"/>
              </a:rPr>
              <a: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5" name="矩形 4"/>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票据</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62937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4855" y="642378"/>
            <a:ext cx="9725739"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关于“销方税务状态、走逃失联、税务违法</a:t>
            </a:r>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检</a:t>
            </a:r>
            <a:r>
              <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”的说明</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3" name="图片 2" descr="色条-1">
            <a:extLst>
              <a:ext uri="{FF2B5EF4-FFF2-40B4-BE49-F238E27FC236}">
                <a16:creationId xmlns:a16="http://schemas.microsoft.com/office/drawing/2014/main" id="{8C4B4B2A-78C7-4D08-92A6-9BF7523CE8C3}"/>
              </a:ext>
            </a:extLst>
          </p:cNvPr>
          <p:cNvPicPr>
            <a:picLocks noChangeAspect="1"/>
          </p:cNvPicPr>
          <p:nvPr/>
        </p:nvPicPr>
        <p:blipFill>
          <a:blip r:embed="rId2"/>
          <a:stretch>
            <a:fillRect/>
          </a:stretch>
        </p:blipFill>
        <p:spPr>
          <a:xfrm>
            <a:off x="417280" y="574591"/>
            <a:ext cx="76200" cy="557530"/>
          </a:xfrm>
          <a:prstGeom prst="rect">
            <a:avLst/>
          </a:prstGeom>
        </p:spPr>
      </p:pic>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票据</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检查项目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321971" y="1041968"/>
            <a:ext cx="11526591" cy="5444888"/>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依据国家</a:t>
            </a:r>
            <a:r>
              <a:rPr lang="zh-CN" altLang="en-US">
                <a:solidFill>
                  <a:srgbClr val="404040"/>
                </a:solidFill>
                <a:latin typeface="微软雅黑" panose="020B0503020204020204" pitchFamily="34" charset="-122"/>
                <a:ea typeface="微软雅黑" panose="020B0503020204020204" pitchFamily="34" charset="-122"/>
              </a:rPr>
              <a:t>税务</a:t>
            </a:r>
            <a:r>
              <a:rPr lang="zh-CN" altLang="en-US">
                <a:solidFill>
                  <a:srgbClr val="404040"/>
                </a:solidFill>
                <a:latin typeface="微软雅黑" panose="020B0503020204020204" pitchFamily="34" charset="-122"/>
                <a:ea typeface="微软雅黑" panose="020B0503020204020204" pitchFamily="34" charset="-122"/>
              </a:rPr>
              <a:t>总局</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关于异常增值税扣税凭证管理等有关事项的公告国家税务总局公告</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a:t>
            </a:r>
            <a:r>
              <a:rPr lang="en-US" altLang="zh-CN">
                <a:solidFill>
                  <a:srgbClr val="404040"/>
                </a:solidFill>
                <a:latin typeface="微软雅黑" panose="020B0503020204020204" pitchFamily="34" charset="-122"/>
                <a:ea typeface="微软雅黑" panose="020B0503020204020204" pitchFamily="34" charset="-122"/>
              </a:rPr>
              <a:t> 2019</a:t>
            </a:r>
            <a:r>
              <a:rPr lang="zh-CN" altLang="en-US">
                <a:solidFill>
                  <a:srgbClr val="404040"/>
                </a:solidFill>
                <a:latin typeface="微软雅黑" panose="020B0503020204020204" pitchFamily="34" charset="-122"/>
                <a:ea typeface="微软雅黑" panose="020B0503020204020204" pitchFamily="34" charset="-122"/>
              </a:rPr>
              <a:t>年第</a:t>
            </a:r>
            <a:r>
              <a:rPr lang="en-US" altLang="zh-CN">
                <a:solidFill>
                  <a:srgbClr val="404040"/>
                </a:solidFill>
                <a:latin typeface="微软雅黑" panose="020B0503020204020204" pitchFamily="34" charset="-122"/>
                <a:ea typeface="微软雅黑" panose="020B0503020204020204" pitchFamily="34" charset="-122"/>
              </a:rPr>
              <a:t>38</a:t>
            </a:r>
            <a:r>
              <a:rPr lang="zh-CN" altLang="en-US">
                <a:solidFill>
                  <a:srgbClr val="404040"/>
                </a:solidFill>
                <a:latin typeface="微软雅黑" panose="020B0503020204020204" pitchFamily="34" charset="-122"/>
                <a:ea typeface="微软雅黑" panose="020B0503020204020204" pitchFamily="34" charset="-122"/>
              </a:rPr>
              <a:t>号</a:t>
            </a:r>
            <a:r>
              <a:rPr lang="zh-CN" altLang="en-US">
                <a:solidFill>
                  <a:srgbClr val="404040"/>
                </a:solidFill>
                <a:latin typeface="微软雅黑" panose="020B0503020204020204" pitchFamily="34" charset="-122"/>
                <a:ea typeface="微软雅黑" panose="020B0503020204020204" pitchFamily="34" charset="-122"/>
              </a:rPr>
              <a:t>）规定</a:t>
            </a:r>
            <a:endParaRPr lang="en-US" altLang="zh-CN">
              <a:solidFill>
                <a:srgbClr val="404040"/>
              </a:solidFill>
              <a:latin typeface="微软雅黑" panose="020B0503020204020204" pitchFamily="34" charset="-122"/>
              <a:ea typeface="微软雅黑" panose="020B0503020204020204" pitchFamily="34" charset="-122"/>
            </a:endParaRP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一</a:t>
            </a:r>
            <a:r>
              <a:rPr lang="zh-CN" altLang="en-US">
                <a:solidFill>
                  <a:srgbClr val="404040"/>
                </a:solidFill>
                <a:latin typeface="微软雅黑" panose="020B0503020204020204" pitchFamily="34" charset="-122"/>
                <a:ea typeface="微软雅黑" panose="020B0503020204020204" pitchFamily="34" charset="-122"/>
              </a:rPr>
              <a:t>、符合下列情形之一的增值税专用发票</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列入异常凭证范围：</a:t>
            </a: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endParaRPr lang="zh-CN" altLang="en-US">
              <a:solidFill>
                <a:srgbClr val="404040"/>
              </a:solidFill>
              <a:latin typeface="微软雅黑" panose="020B0503020204020204" pitchFamily="34" charset="-122"/>
              <a:ea typeface="微软雅黑" panose="020B0503020204020204" pitchFamily="34" charset="-122"/>
            </a:endParaRP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（二）非正常户纳税人未向税务机关申报或未按规定缴纳税款的增值税专用</a:t>
            </a:r>
            <a:r>
              <a:rPr lang="zh-CN" altLang="en-US">
                <a:solidFill>
                  <a:srgbClr val="404040"/>
                </a:solidFill>
                <a:latin typeface="微软雅黑" panose="020B0503020204020204" pitchFamily="34" charset="-122"/>
                <a:ea typeface="微软雅黑" panose="020B0503020204020204" pitchFamily="34" charset="-122"/>
              </a:rPr>
              <a:t>发票；</a:t>
            </a:r>
            <a:endParaRPr lang="zh-CN" altLang="en-US">
              <a:solidFill>
                <a:srgbClr val="404040"/>
              </a:solidFill>
              <a:latin typeface="微软雅黑" panose="020B0503020204020204" pitchFamily="34" charset="-122"/>
              <a:ea typeface="微软雅黑" panose="020B0503020204020204" pitchFamily="34" charset="-122"/>
            </a:endParaRP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p>
          <a:p>
            <a:pPr algn="just">
              <a:lnSpc>
                <a:spcPct val="150000"/>
              </a:lnSpc>
            </a:pPr>
            <a:r>
              <a:rPr lang="zh-CN" altLang="en-US">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五）属于</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国家税务总局关于走逃</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失联）企业开具增值税专用发票认定处理有关问题的公告</a:t>
            </a:r>
            <a:r>
              <a:rPr lang="en-US" altLang="zh-CN">
                <a:solidFill>
                  <a:srgbClr val="404040"/>
                </a:solidFill>
                <a:latin typeface="微软雅黑" panose="020B0503020204020204" pitchFamily="34" charset="-122"/>
                <a:ea typeface="微软雅黑" panose="020B0503020204020204" pitchFamily="34" charset="-122"/>
              </a:rPr>
              <a:t>》</a:t>
            </a:r>
            <a:r>
              <a:rPr lang="zh-CN" altLang="en-US">
                <a:solidFill>
                  <a:srgbClr val="404040"/>
                </a:solidFill>
                <a:latin typeface="微软雅黑" panose="020B0503020204020204" pitchFamily="34" charset="-122"/>
                <a:ea typeface="微软雅黑" panose="020B0503020204020204" pitchFamily="34" charset="-122"/>
              </a:rPr>
              <a:t>（国家税务总局公告</a:t>
            </a:r>
            <a:r>
              <a:rPr lang="en-US" altLang="zh-CN">
                <a:solidFill>
                  <a:srgbClr val="404040"/>
                </a:solidFill>
                <a:latin typeface="微软雅黑" panose="020B0503020204020204" pitchFamily="34" charset="-122"/>
                <a:ea typeface="微软雅黑" panose="020B0503020204020204" pitchFamily="34" charset="-122"/>
              </a:rPr>
              <a:t>2016</a:t>
            </a:r>
            <a:r>
              <a:rPr lang="zh-CN" altLang="en-US">
                <a:solidFill>
                  <a:srgbClr val="404040"/>
                </a:solidFill>
                <a:latin typeface="微软雅黑" panose="020B0503020204020204" pitchFamily="34" charset="-122"/>
                <a:ea typeface="微软雅黑" panose="020B0503020204020204" pitchFamily="34" charset="-122"/>
              </a:rPr>
              <a:t>年第</a:t>
            </a:r>
            <a:r>
              <a:rPr lang="en-US" altLang="zh-CN">
                <a:solidFill>
                  <a:srgbClr val="404040"/>
                </a:solidFill>
                <a:latin typeface="微软雅黑" panose="020B0503020204020204" pitchFamily="34" charset="-122"/>
                <a:ea typeface="微软雅黑" panose="020B0503020204020204" pitchFamily="34" charset="-122"/>
              </a:rPr>
              <a:t>76</a:t>
            </a:r>
            <a:r>
              <a:rPr lang="zh-CN" altLang="en-US">
                <a:solidFill>
                  <a:srgbClr val="404040"/>
                </a:solidFill>
                <a:latin typeface="微软雅黑" panose="020B0503020204020204" pitchFamily="34" charset="-122"/>
                <a:ea typeface="微软雅黑" panose="020B0503020204020204" pitchFamily="34" charset="-122"/>
              </a:rPr>
              <a:t>号）第二条第（一）项规定情形的增值税专用发票</a:t>
            </a:r>
            <a:r>
              <a:rPr lang="zh-CN" altLang="en-US">
                <a:solidFill>
                  <a:srgbClr val="404040"/>
                </a:solidFill>
                <a:latin typeface="微软雅黑" panose="020B0503020204020204" pitchFamily="34" charset="-122"/>
                <a:ea typeface="微软雅黑" panose="020B0503020204020204" pitchFamily="34" charset="-122"/>
              </a:rPr>
              <a:t>。</a:t>
            </a:r>
            <a:endParaRPr lang="en-US" altLang="zh-CN">
              <a:solidFill>
                <a:srgbClr val="404040"/>
              </a:solidFill>
              <a:latin typeface="微软雅黑" panose="020B0503020204020204" pitchFamily="34" charset="-122"/>
              <a:ea typeface="微软雅黑" panose="020B0503020204020204" pitchFamily="34" charset="-122"/>
            </a:endParaRPr>
          </a:p>
          <a:p>
            <a:pPr algn="ctr">
              <a:lnSpc>
                <a:spcPct val="150000"/>
              </a:lnSpc>
            </a:pPr>
            <a:r>
              <a:rPr lang="en-US" altLang="zh-CN">
                <a:solidFill>
                  <a:srgbClr val="404040"/>
                </a:solidFill>
                <a:latin typeface="微软雅黑" panose="020B0503020204020204" pitchFamily="34" charset="-122"/>
                <a:ea typeface="微软雅黑" panose="020B0503020204020204" pitchFamily="34" charset="-122"/>
              </a:rPr>
              <a:t>……</a:t>
            </a:r>
            <a:endParaRPr lang="en-US" altLang="zh-CN">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三、增值税一般纳税人取得的增值税专用发票列入异常凭证范围的，应按照以下规定处理</a:t>
            </a:r>
            <a:r>
              <a:rPr lang="en-US" altLang="zh-CN">
                <a:solidFill>
                  <a:srgbClr val="404040"/>
                </a:solidFill>
                <a:latin typeface="微软雅黑" panose="020B0503020204020204" pitchFamily="34" charset="-122"/>
                <a:ea typeface="微软雅黑" panose="020B0503020204020204" pitchFamily="34" charset="-122"/>
              </a:rPr>
              <a:t>:</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（一）尚未申报抵扣增值税进项税额的，暂不允许抵扣。已经申报抵扣增值税进项税额的，除另有规定外，一律作进项税额转出处理。</a:t>
            </a:r>
          </a:p>
          <a:p>
            <a:pPr>
              <a:lnSpc>
                <a:spcPct val="150000"/>
              </a:lnSpc>
            </a:pPr>
            <a:r>
              <a:rPr lang="zh-CN" altLang="en-US">
                <a:solidFill>
                  <a:srgbClr val="404040"/>
                </a:solidFill>
                <a:latin typeface="微软雅黑" panose="020B0503020204020204" pitchFamily="34" charset="-122"/>
                <a:ea typeface="微软雅黑" panose="020B0503020204020204" pitchFamily="34" charset="-122"/>
              </a:rPr>
              <a:t>（二）尚未申报出口退税或者已申报但尚未办理出口退税的，除另有规定外，暂不允许办理出口</a:t>
            </a:r>
            <a:r>
              <a:rPr lang="zh-CN" altLang="en-US">
                <a:solidFill>
                  <a:srgbClr val="404040"/>
                </a:solidFill>
                <a:latin typeface="微软雅黑" panose="020B0503020204020204" pitchFamily="34" charset="-122"/>
                <a:ea typeface="微软雅黑" panose="020B0503020204020204" pitchFamily="34" charset="-122"/>
              </a:rPr>
              <a:t>退税</a:t>
            </a:r>
            <a:r>
              <a:rPr lang="zh-CN" altLang="en-US" smtClean="0">
                <a:solidFill>
                  <a:srgbClr val="404040"/>
                </a:solidFill>
                <a:latin typeface="微软雅黑" panose="020B0503020204020204" pitchFamily="34" charset="-122"/>
                <a:ea typeface="微软雅黑" panose="020B0503020204020204" pitchFamily="34" charset="-122"/>
              </a:rPr>
              <a:t>。</a:t>
            </a:r>
            <a:endParaRPr lang="zh-CN" altLang="en-US">
              <a:solidFill>
                <a:srgbClr val="40404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410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0953" y="799068"/>
            <a:ext cx="3262432"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销售方黑名单检查</a:t>
            </a:r>
          </a:p>
        </p:txBody>
      </p:sp>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其它</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检查</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项目</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6" name="图片 5" descr="色条-1">
            <a:extLst>
              <a:ext uri="{FF2B5EF4-FFF2-40B4-BE49-F238E27FC236}">
                <a16:creationId xmlns:a16="http://schemas.microsoft.com/office/drawing/2014/main" id="{8C4B4B2A-78C7-4D08-92A6-9BF7523CE8C3}"/>
              </a:ext>
            </a:extLst>
          </p:cNvPr>
          <p:cNvPicPr>
            <a:picLocks noChangeAspect="1"/>
          </p:cNvPicPr>
          <p:nvPr/>
        </p:nvPicPr>
        <p:blipFill>
          <a:blip r:embed="rId5"/>
          <a:stretch>
            <a:fillRect/>
          </a:stretch>
        </p:blipFill>
        <p:spPr>
          <a:xfrm>
            <a:off x="1063378" y="731281"/>
            <a:ext cx="76200" cy="557530"/>
          </a:xfrm>
          <a:prstGeom prst="rect">
            <a:avLst/>
          </a:prstGeom>
        </p:spPr>
      </p:pic>
      <p:sp>
        <p:nvSpPr>
          <p:cNvPr id="8" name="文本框 30"/>
          <p:cNvSpPr txBox="1"/>
          <p:nvPr>
            <p:custDataLst>
              <p:tags r:id="rId1"/>
            </p:custDataLst>
          </p:nvPr>
        </p:nvSpPr>
        <p:spPr>
          <a:xfrm>
            <a:off x="934589" y="1218841"/>
            <a:ext cx="4899542"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检查销售方是否在黑名单内</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66729" y="822676"/>
            <a:ext cx="2800767" cy="461665"/>
          </a:xfrm>
          <a:prstGeom prst="rect">
            <a:avLst/>
          </a:prstGeom>
          <a:noFill/>
        </p:spPr>
        <p:txBody>
          <a:bodyPr wrap="none" rtlCol="0">
            <a:spAutoFit/>
          </a:bodyPr>
          <a:lstStyle/>
          <a:p>
            <a:r>
              <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商品黑名单检</a:t>
            </a:r>
            <a:r>
              <a:rPr lang="zh-CN" altLang="en-US" sz="2400" b="1"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查</a:t>
            </a:r>
            <a:endParaRPr lang="zh-CN" altLang="en-US" sz="2400" b="1">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10" name="图片 9" descr="色条-1">
            <a:extLst>
              <a:ext uri="{FF2B5EF4-FFF2-40B4-BE49-F238E27FC236}">
                <a16:creationId xmlns:a16="http://schemas.microsoft.com/office/drawing/2014/main" id="{8C4B4B2A-78C7-4D08-92A6-9BF7523CE8C3}"/>
              </a:ext>
            </a:extLst>
          </p:cNvPr>
          <p:cNvPicPr>
            <a:picLocks noChangeAspect="1"/>
          </p:cNvPicPr>
          <p:nvPr/>
        </p:nvPicPr>
        <p:blipFill>
          <a:blip r:embed="rId5"/>
          <a:stretch>
            <a:fillRect/>
          </a:stretch>
        </p:blipFill>
        <p:spPr>
          <a:xfrm>
            <a:off x="6599154" y="754889"/>
            <a:ext cx="76200" cy="557530"/>
          </a:xfrm>
          <a:prstGeom prst="rect">
            <a:avLst/>
          </a:prstGeom>
        </p:spPr>
      </p:pic>
      <p:sp>
        <p:nvSpPr>
          <p:cNvPr id="11" name="文本框 30"/>
          <p:cNvSpPr txBox="1"/>
          <p:nvPr>
            <p:custDataLst>
              <p:tags r:id="rId2"/>
            </p:custDataLst>
          </p:nvPr>
        </p:nvSpPr>
        <p:spPr>
          <a:xfrm>
            <a:off x="1068746" y="1814058"/>
            <a:ext cx="10264663" cy="1302621"/>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注：</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以上两项检查需提前在“发票风险 </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风险监控 </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风险扫描配置 </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设置黑名单</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”中分别设置“销方黑名单”和“禁报商品”。</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30"/>
          <p:cNvSpPr txBox="1"/>
          <p:nvPr>
            <p:custDataLst>
              <p:tags r:id="rId3"/>
            </p:custDataLst>
          </p:nvPr>
        </p:nvSpPr>
        <p:spPr>
          <a:xfrm>
            <a:off x="6475733" y="1193730"/>
            <a:ext cx="4863048"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检查发票是否含有关键字</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1230268" y="3116679"/>
            <a:ext cx="9710561" cy="3215256"/>
          </a:xfrm>
          <a:prstGeom prst="rect">
            <a:avLst/>
          </a:prstGeom>
        </p:spPr>
      </p:pic>
    </p:spTree>
    <p:extLst>
      <p:ext uri="{BB962C8B-B14F-4D97-AF65-F5344CB8AC3E}">
        <p14:creationId xmlns:p14="http://schemas.microsoft.com/office/powerpoint/2010/main" val="26156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75167"/>
            <a:ext cx="10972800" cy="1143000"/>
          </a:xfrm>
        </p:spPr>
        <p:txBody>
          <a:bodyPr/>
          <a:lstStyle/>
          <a:p>
            <a:r>
              <a:rPr lang="zh-CN" altLang="en-US"/>
              <a:t>关于中兴通</a:t>
            </a:r>
          </a:p>
        </p:txBody>
      </p:sp>
      <p:sp>
        <p:nvSpPr>
          <p:cNvPr id="3" name="内容占位符 2"/>
          <p:cNvSpPr>
            <a:spLocks noGrp="1"/>
          </p:cNvSpPr>
          <p:nvPr>
            <p:ph idx="4294967295"/>
          </p:nvPr>
        </p:nvSpPr>
        <p:spPr>
          <a:xfrm>
            <a:off x="626531" y="1417321"/>
            <a:ext cx="10972801" cy="5061479"/>
          </a:xfrm>
        </p:spPr>
        <p:txBody>
          <a:bodyPr>
            <a:normAutofit lnSpcReduction="10000"/>
          </a:bodyPr>
          <a:lstStyle/>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r>
            <a:br>
              <a:rPr lang="zh-CN" altLang="en-US" sz="1400">
                <a:solidFill>
                  <a:srgbClr val="333333"/>
                </a:solidFill>
                <a:latin typeface="微软雅黑" panose="020B0503020204020204" pitchFamily="34" charset="-122"/>
                <a:ea typeface="微软雅黑" panose="020B0503020204020204" pitchFamily="34" charset="-122"/>
              </a:rPr>
            </a:br>
            <a:r>
              <a:rPr lang="zh-CN" altLang="en-US" sz="1400">
                <a:solidFill>
                  <a:srgbClr val="333333"/>
                </a:solidFill>
                <a:latin typeface="微软雅黑" panose="020B0503020204020204" pitchFamily="34" charset="-122"/>
                <a:ea typeface="微软雅黑" panose="020B0503020204020204" pitchFamily="34" charset="-122"/>
              </a:rPr>
              <a:t>中兴通简税以“人文税务</a:t>
            </a:r>
            <a:r>
              <a:rPr lang="en-US" altLang="zh-CN" sz="1400">
                <a:solidFill>
                  <a:srgbClr val="333333"/>
                </a:solidFill>
                <a:latin typeface="微软雅黑" panose="020B0503020204020204" pitchFamily="34" charset="-122"/>
                <a:ea typeface="微软雅黑" panose="020B0503020204020204" pitchFamily="34" charset="-122"/>
              </a:rPr>
              <a:t>·</a:t>
            </a:r>
            <a:r>
              <a:rPr lang="zh-CN" altLang="en-US" sz="1400">
                <a:solidFill>
                  <a:srgbClr val="333333"/>
                </a:solidFill>
                <a:latin typeface="微软雅黑" panose="020B0503020204020204" pitchFamily="34" charset="-122"/>
                <a:ea typeface="微软雅黑" panose="020B0503020204020204" pitchFamily="34" charset="-122"/>
              </a:rPr>
              <a:t>陪伴成长”为愿景，深入研究税收政策、税务业务，时刻倾听于客户，帮助客户掌握时政、优化业务过程、创新运营模式、优化岗位结构，陪伴客户共同成长。</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t>
            </a:r>
          </a:p>
          <a:p>
            <a:pPr marL="0" indent="0" algn="just">
              <a:buNone/>
            </a:pPr>
            <a:r>
              <a:rPr lang="zh-CN" altLang="en-US" sz="1400" b="1">
                <a:solidFill>
                  <a:srgbClr val="333333"/>
                </a:solidFill>
                <a:latin typeface="微软雅黑" panose="020B0503020204020204" pitchFamily="34" charset="-122"/>
                <a:ea typeface="微软雅黑" panose="020B0503020204020204" pitchFamily="34" charset="-122"/>
              </a:rPr>
              <a:t>♦ 发票销项互联产品</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服务于企业业务，支持与业务端、核算端、收款端对接，满足多柜台开具、客户扫码开具、批量导入开具、系统对接开具、纸票电票混合开具等情景，覆盖开票申请、审批、制单、合并拆分、发票开具、发票交付等全业务过程。</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t>
            </a:r>
            <a:endParaRPr lang="zh-CN" altLang="en-US" sz="1400" b="1">
              <a:solidFill>
                <a:srgbClr val="333333"/>
              </a:solidFill>
              <a:latin typeface="微软雅黑" panose="020B0503020204020204" pitchFamily="34" charset="-122"/>
              <a:ea typeface="微软雅黑" panose="020B0503020204020204" pitchFamily="34" charset="-122"/>
            </a:endParaRPr>
          </a:p>
          <a:p>
            <a:pPr marL="0" indent="0" algn="just">
              <a:buNone/>
            </a:pPr>
            <a:r>
              <a:rPr lang="zh-CN" altLang="en-US" sz="1400" b="1">
                <a:solidFill>
                  <a:srgbClr val="333333"/>
                </a:solidFill>
                <a:latin typeface="微软雅黑" panose="020B0503020204020204" pitchFamily="34" charset="-122"/>
                <a:ea typeface="微软雅黑" panose="020B0503020204020204" pitchFamily="34" charset="-122"/>
              </a:rPr>
              <a:t>♦ 发票进项互联产品</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为企业提供进项发票全生命周期管理，覆盖发票签收归集、发票验真、发票合规检查、上游风险监测、发票抵扣认证、发票电子化归档等环节。发票签收支持电子邮箱、短信、扫描、扫码、导入等多种便捷归集方式。</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t>
            </a:r>
          </a:p>
          <a:p>
            <a:pPr marL="0" indent="0" algn="just">
              <a:buNone/>
            </a:pPr>
            <a:r>
              <a:rPr lang="zh-CN" altLang="en-US" sz="1400" b="1">
                <a:solidFill>
                  <a:srgbClr val="333333"/>
                </a:solidFill>
                <a:latin typeface="微软雅黑" panose="020B0503020204020204" pitchFamily="34" charset="-122"/>
                <a:ea typeface="微软雅黑" panose="020B0503020204020204" pitchFamily="34" charset="-122"/>
              </a:rPr>
              <a:t>♦ 知识服务</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中兴通简税通过客户端（</a:t>
            </a:r>
            <a:r>
              <a:rPr lang="en-US" altLang="zh-CN" sz="1400">
                <a:solidFill>
                  <a:srgbClr val="333333"/>
                </a:solidFill>
                <a:latin typeface="微软雅黑" panose="020B0503020204020204" pitchFamily="34" charset="-122"/>
                <a:ea typeface="微软雅黑" panose="020B0503020204020204" pitchFamily="34" charset="-122"/>
              </a:rPr>
              <a:t>e</a:t>
            </a:r>
            <a:r>
              <a:rPr lang="zh-CN" altLang="en-US" sz="1400">
                <a:solidFill>
                  <a:srgbClr val="333333"/>
                </a:solidFill>
                <a:latin typeface="微软雅黑" panose="020B0503020204020204" pitchFamily="34" charset="-122"/>
                <a:ea typeface="微软雅黑" panose="020B0503020204020204" pitchFamily="34" charset="-122"/>
              </a:rPr>
              <a:t>企简税）、网站（办税行）、手机</a:t>
            </a:r>
            <a:r>
              <a:rPr lang="en-US" altLang="zh-CN" sz="1400">
                <a:solidFill>
                  <a:srgbClr val="333333"/>
                </a:solidFill>
                <a:latin typeface="微软雅黑" panose="020B0503020204020204" pitchFamily="34" charset="-122"/>
                <a:ea typeface="微软雅黑" panose="020B0503020204020204" pitchFamily="34" charset="-122"/>
              </a:rPr>
              <a:t>APP</a:t>
            </a:r>
            <a:r>
              <a:rPr lang="zh-CN" altLang="en-US" sz="1400">
                <a:solidFill>
                  <a:srgbClr val="333333"/>
                </a:solidFill>
                <a:latin typeface="微软雅黑" panose="020B0503020204020204" pitchFamily="34" charset="-122"/>
                <a:ea typeface="微软雅黑" panose="020B0503020204020204" pitchFamily="34" charset="-122"/>
              </a:rPr>
              <a:t>（在</a:t>
            </a:r>
            <a:r>
              <a:rPr lang="en-US" altLang="zh-CN" sz="1400">
                <a:solidFill>
                  <a:srgbClr val="333333"/>
                </a:solidFill>
                <a:latin typeface="微软雅黑" panose="020B0503020204020204" pitchFamily="34" charset="-122"/>
                <a:ea typeface="微软雅黑" panose="020B0503020204020204" pitchFamily="34" charset="-122"/>
              </a:rPr>
              <a:t>e</a:t>
            </a:r>
            <a:r>
              <a:rPr lang="zh-CN" altLang="en-US" sz="1400">
                <a:solidFill>
                  <a:srgbClr val="333333"/>
                </a:solidFill>
                <a:latin typeface="微软雅黑" panose="020B0503020204020204" pitchFamily="34" charset="-122"/>
                <a:ea typeface="微软雅黑" panose="020B0503020204020204" pitchFamily="34" charset="-122"/>
              </a:rPr>
              <a:t>企）、公众号（办税行）、短信等方式，向客户持续提供新政动态、电子税务局更新、税政解读、涉税应用操作指导、财税实务培训等服务。</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t>
            </a:r>
          </a:p>
          <a:p>
            <a:pPr marL="0" indent="0" algn="just">
              <a:buNone/>
            </a:pPr>
            <a:r>
              <a:rPr lang="zh-CN" altLang="en-US" sz="1400" b="1">
                <a:solidFill>
                  <a:srgbClr val="333333"/>
                </a:solidFill>
                <a:latin typeface="微软雅黑" panose="020B0503020204020204" pitchFamily="34" charset="-122"/>
                <a:ea typeface="微软雅黑" panose="020B0503020204020204" pitchFamily="34" charset="-122"/>
              </a:rPr>
              <a:t>♦ 咨询服务</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中兴通简税通过</a:t>
            </a:r>
            <a:r>
              <a:rPr lang="en-US" altLang="zh-CN" sz="1400">
                <a:solidFill>
                  <a:srgbClr val="333333"/>
                </a:solidFill>
                <a:latin typeface="微软雅黑" panose="020B0503020204020204" pitchFamily="34" charset="-122"/>
                <a:ea typeface="微软雅黑" panose="020B0503020204020204" pitchFamily="34" charset="-122"/>
              </a:rPr>
              <a:t>7×12</a:t>
            </a:r>
            <a:r>
              <a:rPr lang="zh-CN" altLang="en-US" sz="1400">
                <a:solidFill>
                  <a:srgbClr val="333333"/>
                </a:solidFill>
                <a:latin typeface="微软雅黑" panose="020B0503020204020204" pitchFamily="34" charset="-122"/>
                <a:ea typeface="微软雅黑" panose="020B0503020204020204" pitchFamily="34" charset="-122"/>
              </a:rPr>
              <a:t>小时热线（</a:t>
            </a:r>
            <a:r>
              <a:rPr lang="en-US" altLang="zh-CN" sz="1400">
                <a:solidFill>
                  <a:srgbClr val="333333"/>
                </a:solidFill>
                <a:latin typeface="微软雅黑" panose="020B0503020204020204" pitchFamily="34" charset="-122"/>
                <a:ea typeface="微软雅黑" panose="020B0503020204020204" pitchFamily="34" charset="-122"/>
              </a:rPr>
              <a:t>010-62965988/4006005066</a:t>
            </a:r>
            <a:r>
              <a:rPr lang="zh-CN" altLang="en-US" sz="1400">
                <a:solidFill>
                  <a:srgbClr val="333333"/>
                </a:solidFill>
                <a:latin typeface="微软雅黑" panose="020B0503020204020204" pitchFamily="34" charset="-122"/>
                <a:ea typeface="微软雅黑" panose="020B0503020204020204" pitchFamily="34" charset="-122"/>
              </a:rPr>
              <a:t>）、在线客服和企业微信等方式，为客户提供权威的税政答疑、涉税办事指导、电子税务局操作辅导和远程协办服务。</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 </a:t>
            </a:r>
          </a:p>
          <a:p>
            <a:pPr marL="0" indent="0" algn="just">
              <a:buNone/>
            </a:pPr>
            <a:r>
              <a:rPr lang="zh-CN" altLang="en-US" sz="1400" b="1">
                <a:solidFill>
                  <a:srgbClr val="333333"/>
                </a:solidFill>
                <a:latin typeface="微软雅黑" panose="020B0503020204020204" pitchFamily="34" charset="-122"/>
                <a:ea typeface="微软雅黑" panose="020B0503020204020204" pitchFamily="34" charset="-122"/>
              </a:rPr>
              <a:t>♦ 顾问服务</a:t>
            </a:r>
          </a:p>
          <a:p>
            <a:pPr marL="0" indent="0" algn="just">
              <a:buNone/>
            </a:pPr>
            <a:r>
              <a:rPr lang="zh-CN" altLang="en-US" sz="1400">
                <a:solidFill>
                  <a:srgbClr val="333333"/>
                </a:solidFill>
                <a:latin typeface="微软雅黑" panose="020B0503020204020204" pitchFamily="34" charset="-122"/>
                <a:ea typeface="微软雅黑" panose="020B0503020204020204" pitchFamily="34" charset="-122"/>
              </a:rPr>
              <a:t>中兴通简税倾听于客户，帮助客户理解税收优惠政策、梳理内部业务流程和岗位结构，针对性的为客户提供优化方案或建议。</a:t>
            </a:r>
          </a:p>
        </p:txBody>
      </p:sp>
      <p:sp>
        <p:nvSpPr>
          <p:cNvPr id="4" name="标题 1"/>
          <p:cNvSpPr txBox="1"/>
          <p:nvPr/>
        </p:nvSpPr>
        <p:spPr>
          <a:xfrm>
            <a:off x="4233" y="274320"/>
            <a:ext cx="12197080" cy="1143000"/>
          </a:xfrm>
          <a:prstGeom prst="rect">
            <a:avLst/>
          </a:prstGeom>
          <a:solidFill>
            <a:srgbClr val="0070C0"/>
          </a:solidFill>
          <a:ln>
            <a:solidFill>
              <a:schemeClr val="tx2"/>
            </a:solidFill>
          </a:ln>
        </p:spPr>
        <p:txBody>
          <a:bodyPr vert="horz" lIns="121920" tIns="60960" rIns="121920" bIns="6096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defTabSz="457200"/>
            <a:r>
              <a:rPr lang="zh-CN" altLang="en-US" sz="440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关于中兴通简税</a:t>
            </a:r>
            <a:endParaRPr lang="en-US" altLang="zh-CN" sz="440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日期占位符 1"/>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6" name="页脚占位符 2"/>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Calibri"/>
                <a:ea typeface="宋体" pitchFamily="2" charset="-122"/>
              </a:rPr>
              <a:t>网址：</a:t>
            </a:r>
            <a:r>
              <a:rPr kumimoji="1" lang="en-US" altLang="zh-CN" sz="1600">
                <a:solidFill>
                  <a:prstClr val="white"/>
                </a:solidFill>
                <a:latin typeface="Calibri"/>
                <a:ea typeface="宋体" pitchFamily="2" charset="-122"/>
              </a:rPr>
              <a:t>www.</a:t>
            </a:r>
            <a:r>
              <a:rPr kumimoji="1" lang="en-US" altLang="zh-CN" sz="1865">
                <a:solidFill>
                  <a:prstClr val="white"/>
                </a:solidFill>
                <a:latin typeface="Calibri"/>
                <a:ea typeface="宋体" pitchFamily="2" charset="-122"/>
              </a:rPr>
              <a:t>62212366</a:t>
            </a:r>
            <a:r>
              <a:rPr kumimoji="1" lang="en-US" altLang="zh-CN" sz="1600">
                <a:solidFill>
                  <a:prstClr val="white"/>
                </a:solidFill>
                <a:latin typeface="Calibri"/>
                <a:ea typeface="宋体" pitchFamily="2" charset="-122"/>
              </a:rPr>
              <a:t>.com</a:t>
            </a:r>
            <a:endParaRPr kumimoji="1" lang="zh-CN" altLang="en-US" sz="1600">
              <a:solidFill>
                <a:prstClr val="white"/>
              </a:solidFill>
              <a:latin typeface="Calibri"/>
              <a:ea typeface="宋体" pitchFamily="2" charset="-122"/>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347284" y="703993"/>
            <a:ext cx="9342881" cy="5450014"/>
          </a:xfrm>
          <a:prstGeom prst="rect">
            <a:avLst/>
          </a:prstGeom>
        </p:spPr>
      </p:pic>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风险总览</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3"/>
          <a:stretch>
            <a:fillRect/>
          </a:stretch>
        </p:blipFill>
        <p:spPr>
          <a:xfrm>
            <a:off x="3070041" y="1811140"/>
            <a:ext cx="7542857" cy="1476190"/>
          </a:xfrm>
          <a:prstGeom prst="rect">
            <a:avLst/>
          </a:prstGeom>
        </p:spPr>
      </p:pic>
    </p:spTree>
    <p:extLst>
      <p:ext uri="{BB962C8B-B14F-4D97-AF65-F5344CB8AC3E}">
        <p14:creationId xmlns:p14="http://schemas.microsoft.com/office/powerpoint/2010/main" val="37327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365864" y="602615"/>
            <a:ext cx="7920000" cy="2662939"/>
          </a:xfrm>
          <a:prstGeom prst="rect">
            <a:avLst/>
          </a:prstGeom>
          <a:ln>
            <a:solidFill>
              <a:srgbClr val="154568"/>
            </a:solidFill>
          </a:ln>
          <a:effectLst>
            <a:outerShdw blurRad="50800" dist="38100" dir="2700000" algn="tl" rotWithShape="0">
              <a:prstClr val="black">
                <a:alpha val="40000"/>
              </a:prstClr>
            </a:outerShdw>
          </a:effectLst>
        </p:spPr>
      </p:pic>
      <p:pic>
        <p:nvPicPr>
          <p:cNvPr id="4" name="图片 3"/>
          <p:cNvPicPr>
            <a:picLocks noChangeAspect="1"/>
          </p:cNvPicPr>
          <p:nvPr/>
        </p:nvPicPr>
        <p:blipFill>
          <a:blip r:embed="rId3"/>
          <a:stretch>
            <a:fillRect/>
          </a:stretch>
        </p:blipFill>
        <p:spPr>
          <a:xfrm>
            <a:off x="3378743" y="3493396"/>
            <a:ext cx="7920000" cy="2787398"/>
          </a:xfrm>
          <a:prstGeom prst="rect">
            <a:avLst/>
          </a:prstGeom>
          <a:ln w="3175">
            <a:solidFill>
              <a:srgbClr val="154568"/>
            </a:solidFill>
          </a:ln>
          <a:effectLst>
            <a:outerShdw blurRad="50800" dist="38100" dir="2700000" algn="tl" rotWithShape="0">
              <a:prstClr val="black">
                <a:alpha val="40000"/>
              </a:prstClr>
            </a:outerShdw>
          </a:effectLst>
        </p:spPr>
      </p:pic>
      <p:sp>
        <p:nvSpPr>
          <p:cNvPr id="5" name="矩形 4"/>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风险操作</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7" name="右箭头 6"/>
          <p:cNvSpPr/>
          <p:nvPr/>
        </p:nvSpPr>
        <p:spPr>
          <a:xfrm>
            <a:off x="880242" y="1534839"/>
            <a:ext cx="1983346" cy="824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300" smtClean="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发票详情</a:t>
            </a:r>
            <a:endParaRPr lang="zh-CN" altLang="en-US" sz="230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右箭头 7"/>
          <p:cNvSpPr/>
          <p:nvPr/>
        </p:nvSpPr>
        <p:spPr>
          <a:xfrm>
            <a:off x="880242" y="4486805"/>
            <a:ext cx="1983346" cy="824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2300" smtClean="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发票处理</a:t>
            </a:r>
            <a:endParaRPr lang="zh-CN" altLang="en-US" sz="230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61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73050" y="1550660"/>
            <a:ext cx="1949003" cy="3416320"/>
          </a:xfrm>
          <a:prstGeom prst="rect">
            <a:avLst/>
          </a:prstGeom>
        </p:spPr>
        <p:txBody>
          <a:bodyPr wrap="square">
            <a:spAutoFit/>
          </a:bodyPr>
          <a:lstStyle/>
          <a:p>
            <a:pPr>
              <a:lnSpc>
                <a:spcPct val="150000"/>
              </a:lnSpc>
            </a:pPr>
            <a:r>
              <a:rPr lang="zh-CN" altLang="zh-CN" kern="100" smtClean="0">
                <a:latin typeface="微软雅黑" panose="020B0503020204020204" pitchFamily="34" charset="-122"/>
                <a:ea typeface="微软雅黑" panose="020B0503020204020204" pitchFamily="34" charset="-122"/>
                <a:cs typeface="Times New Roman" panose="02020603050405020304" pitchFamily="18" charset="0"/>
              </a:rPr>
              <a:t>展示发票</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风险扫描批次记录</a:t>
            </a:r>
            <a:r>
              <a:rPr lang="zh-CN" altLang="zh-CN" kern="100" smtClean="0">
                <a:latin typeface="微软雅黑" panose="020B0503020204020204" pitchFamily="34" charset="-122"/>
                <a:ea typeface="微软雅黑" panose="020B0503020204020204" pitchFamily="34" charset="-122"/>
                <a:cs typeface="Times New Roman" panose="02020603050405020304" pitchFamily="18" charset="0"/>
              </a:rPr>
              <a:t>。可以</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通过</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扫描时间</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扫描状态</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总扫描结果</a:t>
            </a:r>
            <a:r>
              <a:rPr lang="en-US" altLang="zh-CN" kern="10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a:latin typeface="微软雅黑" panose="020B0503020204020204" pitchFamily="34" charset="-122"/>
                <a:ea typeface="微软雅黑" panose="020B0503020204020204" pitchFamily="34" charset="-122"/>
                <a:cs typeface="Times New Roman" panose="02020603050405020304" pitchFamily="18" charset="0"/>
              </a:rPr>
              <a:t>检索条件来查询符合条件的扫描批次记录。</a:t>
            </a:r>
            <a:endParaRPr lang="zh-CN" altLang="en-US">
              <a:latin typeface="微软雅黑" panose="020B0503020204020204" pitchFamily="34" charset="-122"/>
              <a:ea typeface="微软雅黑" panose="020B0503020204020204" pitchFamily="34" charset="-122"/>
            </a:endParaRPr>
          </a:p>
        </p:txBody>
      </p:sp>
      <p:pic>
        <p:nvPicPr>
          <p:cNvPr id="3" name="图片 2"/>
          <p:cNvPicPr>
            <a:picLocks/>
          </p:cNvPicPr>
          <p:nvPr/>
        </p:nvPicPr>
        <p:blipFill>
          <a:blip r:embed="rId2"/>
          <a:stretch>
            <a:fillRect/>
          </a:stretch>
        </p:blipFill>
        <p:spPr>
          <a:xfrm>
            <a:off x="141666" y="662290"/>
            <a:ext cx="10058400" cy="5400000"/>
          </a:xfrm>
          <a:prstGeom prst="rect">
            <a:avLst/>
          </a:prstGeom>
          <a:effectLst>
            <a:outerShdw blurRad="50800" dist="38100" dir="2700000" algn="tl" rotWithShape="0">
              <a:prstClr val="black">
                <a:alpha val="40000"/>
              </a:prstClr>
            </a:outerShdw>
          </a:effectLst>
        </p:spPr>
      </p:pic>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风险监控</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61550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热点问答</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 name="文本框 30"/>
          <p:cNvSpPr txBox="1"/>
          <p:nvPr>
            <p:custDataLst>
              <p:tags r:id="rId1"/>
            </p:custDataLst>
          </p:nvPr>
        </p:nvSpPr>
        <p:spPr>
          <a:xfrm>
            <a:off x="941721" y="869065"/>
            <a:ext cx="3887856"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中兴通简税软件如何下载安装？</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6995" y="1073057"/>
            <a:ext cx="359120" cy="400110"/>
          </a:xfrm>
          <a:prstGeom prst="rect">
            <a:avLst/>
          </a:prstGeom>
          <a:noFill/>
        </p:spPr>
        <p:txBody>
          <a:bodyPr wrap="square" rtlCol="0">
            <a:spAutoFit/>
          </a:bodyPr>
          <a:lstStyle/>
          <a:p>
            <a:r>
              <a:rPr lang="en-US" altLang="zh-CN" sz="2000" smtClean="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cs typeface="Arial" panose="020B0604020202020204" pitchFamily="34" charset="0"/>
              </a:rPr>
              <a:t>Q</a:t>
            </a:r>
            <a:endParaRPr lang="zh-CN" altLang="en-US" sz="200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cs typeface="Arial" panose="020B0604020202020204" pitchFamily="34" charset="0"/>
            </a:endParaRPr>
          </a:p>
        </p:txBody>
      </p:sp>
      <p:sp>
        <p:nvSpPr>
          <p:cNvPr id="6" name="文本框 30"/>
          <p:cNvSpPr txBox="1"/>
          <p:nvPr>
            <p:custDataLst>
              <p:tags r:id="rId2"/>
            </p:custDataLst>
          </p:nvPr>
        </p:nvSpPr>
        <p:spPr>
          <a:xfrm>
            <a:off x="926695" y="1422922"/>
            <a:ext cx="10651412" cy="2097112"/>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登陆中兴通办税行官网（网址：</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http://www.62212366.com</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），在网站首页中依次点击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产品</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】-【e</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企简税</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，然后点击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下载试用</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选择</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下载安装“</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V1.0.1</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安装包”即可。</a:t>
            </a:r>
          </a:p>
          <a:p>
            <a:pPr>
              <a:lnSpc>
                <a:spcPct val="200000"/>
              </a:lnSpc>
            </a:pP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31969" y="1521665"/>
            <a:ext cx="359120" cy="400110"/>
          </a:xfrm>
          <a:prstGeom prst="rect">
            <a:avLst/>
          </a:prstGeom>
          <a:noFill/>
        </p:spPr>
        <p:txBody>
          <a:bodyPr wrap="square" rtlCol="0">
            <a:spAutoFit/>
          </a:bodyPr>
          <a:lstStyle/>
          <a:p>
            <a:r>
              <a:rPr lang="en-US" altLang="zh-CN" sz="2000">
                <a:solidFill>
                  <a:srgbClr val="2F5597"/>
                </a:solidFill>
                <a:latin typeface="Adobe Gothic Std B" panose="020B0800000000000000" pitchFamily="34" charset="-128"/>
                <a:ea typeface="Adobe Gothic Std B" panose="020B0800000000000000" pitchFamily="34" charset="-128"/>
                <a:cs typeface="Arial" panose="020B0604020202020204" pitchFamily="34" charset="0"/>
              </a:rPr>
              <a:t>A</a:t>
            </a:r>
            <a:endParaRPr lang="zh-CN" altLang="en-US" sz="2000">
              <a:solidFill>
                <a:srgbClr val="2F5597"/>
              </a:solidFill>
              <a:latin typeface="Adobe Gothic Std B" panose="020B0800000000000000" pitchFamily="34" charset="-128"/>
              <a:cs typeface="Arial" panose="020B0604020202020204" pitchFamily="34" charset="0"/>
            </a:endParaRPr>
          </a:p>
        </p:txBody>
      </p:sp>
      <p:pic>
        <p:nvPicPr>
          <p:cNvPr id="2" name="图片 1"/>
          <p:cNvPicPr>
            <a:picLocks noChangeAspect="1"/>
          </p:cNvPicPr>
          <p:nvPr/>
        </p:nvPicPr>
        <p:blipFill>
          <a:blip r:embed="rId4"/>
          <a:stretch>
            <a:fillRect/>
          </a:stretch>
        </p:blipFill>
        <p:spPr>
          <a:xfrm>
            <a:off x="335948" y="2711938"/>
            <a:ext cx="11523809" cy="3361905"/>
          </a:xfrm>
          <a:prstGeom prst="rect">
            <a:avLst/>
          </a:prstGeom>
        </p:spPr>
      </p:pic>
    </p:spTree>
    <p:extLst>
      <p:ext uri="{BB962C8B-B14F-4D97-AF65-F5344CB8AC3E}">
        <p14:creationId xmlns:p14="http://schemas.microsoft.com/office/powerpoint/2010/main" val="13655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4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0"/>
          <p:cNvSpPr txBox="1"/>
          <p:nvPr>
            <p:custDataLst>
              <p:tags r:id="rId1"/>
            </p:custDataLst>
          </p:nvPr>
        </p:nvSpPr>
        <p:spPr>
          <a:xfrm>
            <a:off x="968225" y="279068"/>
            <a:ext cx="3887856"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软件如何新增纳税人？</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73499" y="483060"/>
            <a:ext cx="359120" cy="400110"/>
          </a:xfrm>
          <a:prstGeom prst="rect">
            <a:avLst/>
          </a:prstGeom>
          <a:noFill/>
        </p:spPr>
        <p:txBody>
          <a:bodyPr wrap="square" rtlCol="0">
            <a:spAutoFit/>
          </a:bodyPr>
          <a:lstStyle/>
          <a:p>
            <a:r>
              <a:rPr lang="en-US" altLang="zh-CN" sz="2000" smtClean="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cs typeface="Arial" panose="020B0604020202020204" pitchFamily="34" charset="0"/>
              </a:rPr>
              <a:t>Q</a:t>
            </a:r>
            <a:endParaRPr lang="zh-CN" altLang="en-US" sz="200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cs typeface="Arial" panose="020B0604020202020204" pitchFamily="34" charset="0"/>
            </a:endParaRPr>
          </a:p>
        </p:txBody>
      </p:sp>
      <p:sp>
        <p:nvSpPr>
          <p:cNvPr id="7" name="文本框 30"/>
          <p:cNvSpPr txBox="1"/>
          <p:nvPr>
            <p:custDataLst>
              <p:tags r:id="rId2"/>
            </p:custDataLst>
          </p:nvPr>
        </p:nvSpPr>
        <p:spPr>
          <a:xfrm>
            <a:off x="953199" y="832925"/>
            <a:ext cx="10651412" cy="2097112"/>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登录</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中兴</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通简税，首先点击界面右上角的“企业</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人员名称” </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，然后依次点击</a:t>
            </a:r>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设置</a:t>
            </a:r>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我的企业</a:t>
            </a:r>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添加企业</a:t>
            </a:r>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，即可新增纳税人。</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58473" y="901807"/>
            <a:ext cx="359120" cy="400110"/>
          </a:xfrm>
          <a:prstGeom prst="rect">
            <a:avLst/>
          </a:prstGeom>
          <a:noFill/>
        </p:spPr>
        <p:txBody>
          <a:bodyPr wrap="square" rtlCol="0">
            <a:spAutoFit/>
          </a:bodyPr>
          <a:lstStyle/>
          <a:p>
            <a:r>
              <a:rPr lang="en-US" altLang="zh-CN" sz="2000">
                <a:solidFill>
                  <a:srgbClr val="2F5597"/>
                </a:solidFill>
                <a:latin typeface="Adobe Gothic Std B" panose="020B0800000000000000" pitchFamily="34" charset="-128"/>
                <a:ea typeface="Adobe Gothic Std B" panose="020B0800000000000000" pitchFamily="34" charset="-128"/>
                <a:cs typeface="Arial" panose="020B0604020202020204" pitchFamily="34" charset="0"/>
              </a:rPr>
              <a:t>A</a:t>
            </a:r>
            <a:endParaRPr lang="zh-CN" altLang="en-US" sz="2000">
              <a:solidFill>
                <a:srgbClr val="2F5597"/>
              </a:solidFill>
              <a:latin typeface="Adobe Gothic Std B" panose="020B0800000000000000" pitchFamily="34" charset="-128"/>
              <a:cs typeface="Arial" panose="020B0604020202020204" pitchFamily="34" charset="0"/>
            </a:endParaRPr>
          </a:p>
        </p:txBody>
      </p:sp>
      <p:pic>
        <p:nvPicPr>
          <p:cNvPr id="9" name="图片 8"/>
          <p:cNvPicPr>
            <a:picLocks noChangeAspect="1"/>
          </p:cNvPicPr>
          <p:nvPr/>
        </p:nvPicPr>
        <p:blipFill>
          <a:blip r:embed="rId4"/>
          <a:stretch>
            <a:fillRect/>
          </a:stretch>
        </p:blipFill>
        <p:spPr>
          <a:xfrm>
            <a:off x="2067523" y="1771700"/>
            <a:ext cx="8049188" cy="4695360"/>
          </a:xfrm>
          <a:prstGeom prst="rect">
            <a:avLst/>
          </a:prstGeom>
        </p:spPr>
      </p:pic>
      <p:sp>
        <p:nvSpPr>
          <p:cNvPr id="10" name="矩形 9"/>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热点问答</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501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热点问答</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 name="文本框 30"/>
          <p:cNvSpPr txBox="1"/>
          <p:nvPr>
            <p:custDataLst>
              <p:tags r:id="rId1"/>
            </p:custDataLst>
          </p:nvPr>
        </p:nvSpPr>
        <p:spPr>
          <a:xfrm>
            <a:off x="941721" y="246221"/>
            <a:ext cx="3887856" cy="424877"/>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中兴通简税软件</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如何认证发票？</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6995" y="450213"/>
            <a:ext cx="359120" cy="400110"/>
          </a:xfrm>
          <a:prstGeom prst="rect">
            <a:avLst/>
          </a:prstGeom>
          <a:noFill/>
        </p:spPr>
        <p:txBody>
          <a:bodyPr wrap="square" rtlCol="0">
            <a:spAutoFit/>
          </a:bodyPr>
          <a:lstStyle/>
          <a:p>
            <a:r>
              <a:rPr lang="en-US" altLang="zh-CN" sz="2000" smtClean="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cs typeface="Arial" panose="020B0604020202020204" pitchFamily="34" charset="0"/>
              </a:rPr>
              <a:t>Q</a:t>
            </a:r>
            <a:endParaRPr lang="zh-CN" altLang="en-US" sz="200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cs typeface="Arial" panose="020B0604020202020204" pitchFamily="34" charset="0"/>
            </a:endParaRPr>
          </a:p>
        </p:txBody>
      </p:sp>
      <p:sp>
        <p:nvSpPr>
          <p:cNvPr id="6" name="文本框 30"/>
          <p:cNvSpPr txBox="1"/>
          <p:nvPr>
            <p:custDataLst>
              <p:tags r:id="rId2"/>
            </p:custDataLst>
          </p:nvPr>
        </p:nvSpPr>
        <p:spPr>
          <a:xfrm>
            <a:off x="926695" y="800078"/>
            <a:ext cx="10651412" cy="2097112"/>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目前中兴通简税提供了三种勾选（认证）发票方式，分别为“快速勾选”、“智能勾选”、“扫描仪勾选”。</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58473" y="908716"/>
            <a:ext cx="359120" cy="400110"/>
          </a:xfrm>
          <a:prstGeom prst="rect">
            <a:avLst/>
          </a:prstGeom>
          <a:noFill/>
        </p:spPr>
        <p:txBody>
          <a:bodyPr wrap="square" rtlCol="0">
            <a:spAutoFit/>
          </a:bodyPr>
          <a:lstStyle/>
          <a:p>
            <a:r>
              <a:rPr lang="en-US" altLang="zh-CN" sz="2000">
                <a:solidFill>
                  <a:srgbClr val="2F5597"/>
                </a:solidFill>
                <a:latin typeface="Adobe Gothic Std B" panose="020B0800000000000000" pitchFamily="34" charset="-128"/>
                <a:ea typeface="Adobe Gothic Std B" panose="020B0800000000000000" pitchFamily="34" charset="-128"/>
                <a:cs typeface="Arial" panose="020B0604020202020204" pitchFamily="34" charset="0"/>
              </a:rPr>
              <a:t>A</a:t>
            </a:r>
            <a:endParaRPr lang="zh-CN" altLang="en-US" sz="2000">
              <a:solidFill>
                <a:srgbClr val="2F5597"/>
              </a:solidFill>
              <a:latin typeface="Adobe Gothic Std B" panose="020B0800000000000000" pitchFamily="34" charset="-128"/>
              <a:cs typeface="Arial" panose="020B0604020202020204" pitchFamily="34" charset="0"/>
            </a:endParaRPr>
          </a:p>
        </p:txBody>
      </p:sp>
      <p:sp>
        <p:nvSpPr>
          <p:cNvPr id="8" name="文本框 7"/>
          <p:cNvSpPr txBox="1"/>
          <p:nvPr/>
        </p:nvSpPr>
        <p:spPr>
          <a:xfrm>
            <a:off x="631969" y="1622169"/>
            <a:ext cx="10946138" cy="2354491"/>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快速勾选：可通过列表选择、发票号码后</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位快速查询、扫码枪扫描二维码快速选择勾</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选发票；</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智能勾选：根据输入的理想税额，平台自动对已签收的发票进行勾选；</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扫描仪勾选：通过扫描仪扫描发票</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，解析出的发票数据自动与待</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认证数据进行匹配，匹配成功的发票即可</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进行勾选。</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1302630" y="3458452"/>
            <a:ext cx="9722147" cy="2982105"/>
          </a:xfrm>
          <a:prstGeom prst="rect">
            <a:avLst/>
          </a:prstGeom>
        </p:spPr>
      </p:pic>
    </p:spTree>
    <p:extLst>
      <p:ext uri="{BB962C8B-B14F-4D97-AF65-F5344CB8AC3E}">
        <p14:creationId xmlns:p14="http://schemas.microsoft.com/office/powerpoint/2010/main" val="5459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3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热点问答</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4" name="文本框 30"/>
          <p:cNvSpPr txBox="1"/>
          <p:nvPr>
            <p:custDataLst>
              <p:tags r:id="rId1"/>
            </p:custDataLst>
          </p:nvPr>
        </p:nvSpPr>
        <p:spPr>
          <a:xfrm>
            <a:off x="941721" y="1200380"/>
            <a:ext cx="4173618" cy="424877"/>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中兴通简税软件</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如何取消认证？</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6995" y="1404372"/>
            <a:ext cx="359120" cy="400110"/>
          </a:xfrm>
          <a:prstGeom prst="rect">
            <a:avLst/>
          </a:prstGeom>
          <a:noFill/>
        </p:spPr>
        <p:txBody>
          <a:bodyPr wrap="square" rtlCol="0">
            <a:spAutoFit/>
          </a:bodyPr>
          <a:lstStyle/>
          <a:p>
            <a:r>
              <a:rPr lang="en-US" altLang="zh-CN" sz="2000" smtClean="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cs typeface="Arial" panose="020B0604020202020204" pitchFamily="34" charset="0"/>
              </a:rPr>
              <a:t>Q</a:t>
            </a:r>
            <a:endParaRPr lang="zh-CN" altLang="en-US" sz="200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cs typeface="Arial" panose="020B0604020202020204" pitchFamily="34" charset="0"/>
            </a:endParaRPr>
          </a:p>
        </p:txBody>
      </p:sp>
      <p:sp>
        <p:nvSpPr>
          <p:cNvPr id="6" name="文本框 30"/>
          <p:cNvSpPr txBox="1"/>
          <p:nvPr>
            <p:custDataLst>
              <p:tags r:id="rId2"/>
            </p:custDataLst>
          </p:nvPr>
        </p:nvSpPr>
        <p:spPr>
          <a:xfrm>
            <a:off x="926695" y="1754237"/>
            <a:ext cx="10651412" cy="2097112"/>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分两种情况：</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58473" y="1862875"/>
            <a:ext cx="359120" cy="400110"/>
          </a:xfrm>
          <a:prstGeom prst="rect">
            <a:avLst/>
          </a:prstGeom>
          <a:noFill/>
        </p:spPr>
        <p:txBody>
          <a:bodyPr wrap="square" rtlCol="0">
            <a:spAutoFit/>
          </a:bodyPr>
          <a:lstStyle/>
          <a:p>
            <a:r>
              <a:rPr lang="en-US" altLang="zh-CN" sz="2000">
                <a:solidFill>
                  <a:srgbClr val="2F5597"/>
                </a:solidFill>
                <a:latin typeface="Adobe Gothic Std B" panose="020B0800000000000000" pitchFamily="34" charset="-128"/>
                <a:ea typeface="Adobe Gothic Std B" panose="020B0800000000000000" pitchFamily="34" charset="-128"/>
                <a:cs typeface="Arial" panose="020B0604020202020204" pitchFamily="34" charset="0"/>
              </a:rPr>
              <a:t>A</a:t>
            </a:r>
            <a:endParaRPr lang="zh-CN" altLang="en-US" sz="2000">
              <a:solidFill>
                <a:srgbClr val="2F5597"/>
              </a:solidFill>
              <a:latin typeface="Adobe Gothic Std B" panose="020B0800000000000000" pitchFamily="34" charset="-128"/>
              <a:cs typeface="Arial" panose="020B0604020202020204" pitchFamily="34" charset="0"/>
            </a:endParaRPr>
          </a:p>
        </p:txBody>
      </p:sp>
      <p:sp>
        <p:nvSpPr>
          <p:cNvPr id="8" name="文本框 7"/>
          <p:cNvSpPr txBox="1"/>
          <p:nvPr/>
        </p:nvSpPr>
        <p:spPr>
          <a:xfrm>
            <a:off x="631969" y="2298036"/>
            <a:ext cx="10946138" cy="3277820"/>
          </a:xfrm>
          <a:prstGeom prst="rect">
            <a:avLst/>
          </a:prstGeom>
          <a:noFill/>
        </p:spPr>
        <p:txBody>
          <a:bodyPr wrap="square">
            <a:spAutoFit/>
          </a:bodyPr>
          <a:lstStyle/>
          <a:p>
            <a:pPr defTabSz="913765">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第一种情况：当期已勾选，未申请统计</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pPr defTabSz="913765">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在“认证记录”界面中，选择要取消抵扣的发票，点击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取消抵扣勾选</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，弹出取消确认提示，点击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确认</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后，执行取消抵扣勾选</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操作。</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a:p>
            <a:pPr defTabSz="913765">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第一种情况：当期已勾选，已申请统计</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pPr defTabSz="913765">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申报期内，在“抵扣认证统计”界面中，点击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撤销统计</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，弹出确认提示，点击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确认</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，待撤销统计成功后，弹出撤销成功提示，然后再进行“取消抵扣勾选”</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操作。</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09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0"/>
          <p:cNvSpPr txBox="1"/>
          <p:nvPr>
            <p:custDataLst>
              <p:tags r:id="rId1"/>
            </p:custDataLst>
          </p:nvPr>
        </p:nvSpPr>
        <p:spPr>
          <a:xfrm>
            <a:off x="968224" y="279068"/>
            <a:ext cx="5070625" cy="488189"/>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中兴通简税</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软件如何打印认证结果通知书？</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73499" y="483060"/>
            <a:ext cx="359120" cy="400110"/>
          </a:xfrm>
          <a:prstGeom prst="rect">
            <a:avLst/>
          </a:prstGeom>
          <a:noFill/>
        </p:spPr>
        <p:txBody>
          <a:bodyPr wrap="square" rtlCol="0">
            <a:spAutoFit/>
          </a:bodyPr>
          <a:lstStyle/>
          <a:p>
            <a:r>
              <a:rPr lang="en-US" altLang="zh-CN" sz="2000" smtClean="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cs typeface="Arial" panose="020B0604020202020204" pitchFamily="34" charset="0"/>
              </a:rPr>
              <a:t>Q</a:t>
            </a:r>
            <a:endParaRPr lang="zh-CN" altLang="en-US" sz="2000">
              <a:ln w="0"/>
              <a:solidFill>
                <a:srgbClr val="FF0000"/>
              </a:solidFill>
              <a:effectLst>
                <a:outerShdw blurRad="38100" dist="19050" dir="2700000" algn="tl" rotWithShape="0">
                  <a:schemeClr val="dk1">
                    <a:alpha val="40000"/>
                  </a:schemeClr>
                </a:outerShdw>
              </a:effectLst>
              <a:latin typeface="Adobe Gothic Std B" panose="020B0800000000000000" pitchFamily="34" charset="-128"/>
              <a:cs typeface="Arial" panose="020B0604020202020204" pitchFamily="34" charset="0"/>
            </a:endParaRPr>
          </a:p>
        </p:txBody>
      </p:sp>
      <p:sp>
        <p:nvSpPr>
          <p:cNvPr id="4" name="文本框 30"/>
          <p:cNvSpPr txBox="1"/>
          <p:nvPr>
            <p:custDataLst>
              <p:tags r:id="rId2"/>
            </p:custDataLst>
          </p:nvPr>
        </p:nvSpPr>
        <p:spPr>
          <a:xfrm>
            <a:off x="953199" y="832925"/>
            <a:ext cx="10651412" cy="2097112"/>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在“抵扣认证统计”界面中，选择“历史属期数据统计选项卡”下的“税款所属期”，点击</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打印通知书</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，在弹出的“认证结果通知书”网页中点击打印机图标，连接本地打印机即可打印认证结果</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通知书。</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58473" y="901807"/>
            <a:ext cx="359120" cy="400110"/>
          </a:xfrm>
          <a:prstGeom prst="rect">
            <a:avLst/>
          </a:prstGeom>
          <a:noFill/>
        </p:spPr>
        <p:txBody>
          <a:bodyPr wrap="square" rtlCol="0">
            <a:spAutoFit/>
          </a:bodyPr>
          <a:lstStyle/>
          <a:p>
            <a:r>
              <a:rPr lang="en-US" altLang="zh-CN" sz="2000">
                <a:solidFill>
                  <a:srgbClr val="2F5597"/>
                </a:solidFill>
                <a:latin typeface="Adobe Gothic Std B" panose="020B0800000000000000" pitchFamily="34" charset="-128"/>
                <a:ea typeface="Adobe Gothic Std B" panose="020B0800000000000000" pitchFamily="34" charset="-128"/>
                <a:cs typeface="Arial" panose="020B0604020202020204" pitchFamily="34" charset="0"/>
              </a:rPr>
              <a:t>A</a:t>
            </a:r>
            <a:endParaRPr lang="zh-CN" altLang="en-US" sz="2000">
              <a:solidFill>
                <a:srgbClr val="2F5597"/>
              </a:solidFill>
              <a:latin typeface="Adobe Gothic Std B" panose="020B0800000000000000" pitchFamily="34" charset="-128"/>
              <a:cs typeface="Arial" panose="020B0604020202020204" pitchFamily="34" charset="0"/>
            </a:endParaRPr>
          </a:p>
        </p:txBody>
      </p:sp>
      <p:pic>
        <p:nvPicPr>
          <p:cNvPr id="6" name="图片 5"/>
          <p:cNvPicPr>
            <a:picLocks noChangeAspect="1"/>
          </p:cNvPicPr>
          <p:nvPr/>
        </p:nvPicPr>
        <p:blipFill>
          <a:blip r:embed="rId4"/>
          <a:stretch>
            <a:fillRect/>
          </a:stretch>
        </p:blipFill>
        <p:spPr>
          <a:xfrm>
            <a:off x="1122097" y="2291626"/>
            <a:ext cx="10238153" cy="4064262"/>
          </a:xfrm>
          <a:prstGeom prst="rect">
            <a:avLst/>
          </a:prstGeom>
        </p:spPr>
      </p:pic>
      <p:sp>
        <p:nvSpPr>
          <p:cNvPr id="8" name="矩形 7"/>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热点问答</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8125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73533" y="1524420"/>
            <a:ext cx="4759960" cy="953338"/>
          </a:xfrm>
          <a:prstGeom prst="rect">
            <a:avLst/>
          </a:prstGeom>
          <a:noFill/>
          <a:ln w="9525">
            <a:noFill/>
          </a:ln>
        </p:spPr>
        <p:txBody>
          <a:bodyPr wrap="square">
            <a:spAutoFit/>
          </a:bodyPr>
          <a:lstStyle/>
          <a:p>
            <a:pPr algn="ctr">
              <a:lnSpc>
                <a:spcPct val="150000"/>
              </a:lnSpc>
            </a:pPr>
            <a:r>
              <a:rPr lang="zh-CN" altLang="en-US" sz="1865" b="1">
                <a:effectLst>
                  <a:outerShdw blurRad="38100" dist="19050" dir="2700000" algn="tl" rotWithShape="0">
                    <a:schemeClr val="dk1">
                      <a:alpha val="40000"/>
                    </a:schemeClr>
                  </a:outerShdw>
                </a:effectLst>
                <a:ea typeface="宋体" pitchFamily="2" charset="-122"/>
              </a:rPr>
              <a:t>中兴通 </a:t>
            </a:r>
            <a:r>
              <a:rPr lang="en-US" altLang="zh-CN" sz="1865" b="1">
                <a:effectLst>
                  <a:outerShdw blurRad="38100" dist="19050" dir="2700000" algn="tl" rotWithShape="0">
                    <a:schemeClr val="dk1">
                      <a:alpha val="40000"/>
                    </a:schemeClr>
                  </a:outerShdw>
                </a:effectLst>
                <a:ea typeface="宋体" pitchFamily="2" charset="-122"/>
              </a:rPr>
              <a:t>· </a:t>
            </a:r>
            <a:r>
              <a:rPr lang="zh-CN" altLang="en-US" sz="1865" b="1">
                <a:effectLst>
                  <a:outerShdw blurRad="38100" dist="19050" dir="2700000" algn="tl" rotWithShape="0">
                    <a:schemeClr val="dk1">
                      <a:alpha val="40000"/>
                    </a:schemeClr>
                  </a:outerShdw>
                </a:effectLst>
                <a:ea typeface="宋体" pitchFamily="2" charset="-122"/>
              </a:rPr>
              <a:t>呼叫中心热线：</a:t>
            </a:r>
            <a:r>
              <a:rPr lang="en-US" altLang="zh-CN" sz="1865" b="1">
                <a:effectLst>
                  <a:outerShdw blurRad="38100" dist="19050" dir="2700000" algn="tl" rotWithShape="0">
                    <a:schemeClr val="dk1">
                      <a:alpha val="40000"/>
                    </a:schemeClr>
                  </a:outerShdw>
                </a:effectLst>
                <a:ea typeface="宋体" pitchFamily="2" charset="-122"/>
              </a:rPr>
              <a:t>010-62965988</a:t>
            </a:r>
          </a:p>
          <a:p>
            <a:pPr algn="ctr">
              <a:lnSpc>
                <a:spcPct val="150000"/>
              </a:lnSpc>
            </a:pPr>
            <a:r>
              <a:rPr lang="zh-CN" altLang="en-US" sz="1865" b="1">
                <a:effectLst>
                  <a:outerShdw blurRad="38100" dist="19050" dir="2700000" algn="tl" rotWithShape="0">
                    <a:schemeClr val="dk1">
                      <a:alpha val="40000"/>
                    </a:schemeClr>
                  </a:outerShdw>
                </a:effectLst>
                <a:ea typeface="宋体" pitchFamily="2" charset="-122"/>
              </a:rPr>
              <a:t>网址：</a:t>
            </a:r>
            <a:r>
              <a:rPr lang="en-US" altLang="zh-CN" sz="1865" b="1">
                <a:effectLst>
                  <a:outerShdw blurRad="38100" dist="19050" dir="2700000" algn="tl" rotWithShape="0">
                    <a:schemeClr val="dk1">
                      <a:alpha val="40000"/>
                    </a:schemeClr>
                  </a:outerShdw>
                </a:effectLst>
                <a:ea typeface="宋体" pitchFamily="2" charset="-122"/>
              </a:rPr>
              <a:t>www.62212366.com</a:t>
            </a:r>
          </a:p>
        </p:txBody>
      </p:sp>
      <p:sp>
        <p:nvSpPr>
          <p:cNvPr id="4" name="日期占位符 1"/>
          <p:cNvSpPr>
            <a:spLocks noGrp="1"/>
          </p:cNvSpPr>
          <p:nvPr>
            <p:ph type="dt" sz="half" idx="2"/>
          </p:nvPr>
        </p:nvSpPr>
        <p:spPr>
          <a:xfrm>
            <a:off x="169333" y="6492875"/>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5"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
        <p:nvSpPr>
          <p:cNvPr id="6" name="文本框 5"/>
          <p:cNvSpPr txBox="1"/>
          <p:nvPr/>
        </p:nvSpPr>
        <p:spPr>
          <a:xfrm>
            <a:off x="2833642" y="4362679"/>
            <a:ext cx="1375508" cy="338554"/>
          </a:xfrm>
          <a:prstGeom prst="rect">
            <a:avLst/>
          </a:prstGeom>
          <a:solidFill>
            <a:srgbClr val="1A6BD5"/>
          </a:solid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客服微信</a:t>
            </a:r>
          </a:p>
        </p:txBody>
      </p:sp>
      <p:sp>
        <p:nvSpPr>
          <p:cNvPr id="7" name="文本框 6"/>
          <p:cNvSpPr txBox="1"/>
          <p:nvPr/>
        </p:nvSpPr>
        <p:spPr>
          <a:xfrm>
            <a:off x="5396034" y="4362682"/>
            <a:ext cx="1375508" cy="338554"/>
          </a:xfrm>
          <a:prstGeom prst="rect">
            <a:avLst/>
          </a:prstGeom>
          <a:solidFill>
            <a:srgbClr val="1A6BD5"/>
          </a:solid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微信公众号</a:t>
            </a:r>
          </a:p>
        </p:txBody>
      </p:sp>
      <p:sp>
        <p:nvSpPr>
          <p:cNvPr id="8" name="文本框 7"/>
          <p:cNvSpPr txBox="1"/>
          <p:nvPr/>
        </p:nvSpPr>
        <p:spPr>
          <a:xfrm>
            <a:off x="7936576" y="4362680"/>
            <a:ext cx="1375508" cy="338554"/>
          </a:xfrm>
          <a:prstGeom prst="rect">
            <a:avLst/>
          </a:prstGeom>
          <a:solidFill>
            <a:srgbClr val="1A6BD5"/>
          </a:solid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在</a:t>
            </a:r>
            <a:r>
              <a:rPr lang="en-US" altLang="zh-CN" sz="1600">
                <a:solidFill>
                  <a:schemeClr val="bg1"/>
                </a:solidFill>
                <a:latin typeface="微软雅黑" panose="020B0503020204020204" pitchFamily="34" charset="-122"/>
                <a:ea typeface="微软雅黑" panose="020B0503020204020204" pitchFamily="34" charset="-122"/>
              </a:rPr>
              <a:t>e</a:t>
            </a:r>
            <a:r>
              <a:rPr lang="zh-CN" altLang="en-US" sz="1600">
                <a:solidFill>
                  <a:schemeClr val="bg1"/>
                </a:solidFill>
                <a:latin typeface="微软雅黑" panose="020B0503020204020204" pitchFamily="34" charset="-122"/>
                <a:ea typeface="微软雅黑" panose="020B0503020204020204" pitchFamily="34" charset="-122"/>
              </a:rPr>
              <a:t>企</a:t>
            </a:r>
            <a:r>
              <a:rPr lang="en-US" altLang="zh-CN" sz="1600">
                <a:solidFill>
                  <a:schemeClr val="bg1"/>
                </a:solidFill>
                <a:latin typeface="微软雅黑" panose="020B0503020204020204" pitchFamily="34" charset="-122"/>
                <a:ea typeface="微软雅黑" panose="020B0503020204020204" pitchFamily="34" charset="-122"/>
              </a:rPr>
              <a:t>APP</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9" name="图片 8" descr="QR 代码&#10;&#10;描述已自动生成"/>
          <p:cNvPicPr>
            <a:picLocks noChangeAspect="1"/>
          </p:cNvPicPr>
          <p:nvPr/>
        </p:nvPicPr>
        <p:blipFill>
          <a:blip r:embed="rId3"/>
          <a:stretch>
            <a:fillRect/>
          </a:stretch>
        </p:blipFill>
        <p:spPr>
          <a:xfrm>
            <a:off x="7993952" y="2854166"/>
            <a:ext cx="1318132" cy="1318132"/>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035" y="2813587"/>
            <a:ext cx="1398154" cy="13981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774" y="21168"/>
            <a:ext cx="12189460" cy="557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89" rIns="68580" bIns="34289" rtlCol="0" anchor="ctr"/>
          <a:lstStyle/>
          <a:p>
            <a:pPr algn="l">
              <a:buClrTx/>
              <a:buSzTx/>
              <a:buFontTx/>
            </a:pPr>
            <a:r>
              <a:rPr lang="zh-CN" altLang="en-US" sz="2665"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联系我们</a:t>
            </a:r>
            <a:endParaRPr lang="zh-CN" altLang="en-US" sz="2665"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3" name="图片 12" descr="QR 代码&#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446" y="2834037"/>
            <a:ext cx="1377704" cy="1377704"/>
          </a:xfrm>
          <a:prstGeom prst="rect">
            <a:avLst/>
          </a:prstGeom>
        </p:spPr>
      </p:pic>
      <p:sp>
        <p:nvSpPr>
          <p:cNvPr id="18" name="TextBox 4"/>
          <p:cNvSpPr txBox="1"/>
          <p:nvPr/>
        </p:nvSpPr>
        <p:spPr>
          <a:xfrm>
            <a:off x="2381200" y="4898210"/>
            <a:ext cx="2269063" cy="7540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rPr>
              <a:t>一对一专属微信客</a:t>
            </a:r>
            <a:r>
              <a:rPr lang="zh-CN" altLang="en-US" b="1" smtClean="0">
                <a:solidFill>
                  <a:schemeClr val="tx1"/>
                </a:solidFill>
                <a:latin typeface="微软雅黑" panose="020B0503020204020204" pitchFamily="34" charset="-122"/>
                <a:ea typeface="微软雅黑" panose="020B0503020204020204" pitchFamily="34" charset="-122"/>
              </a:rPr>
              <a:t>服</a:t>
            </a:r>
            <a:endParaRPr lang="en-US" altLang="zh-CN" b="1" smtClean="0">
              <a:solidFill>
                <a:schemeClr val="tx1"/>
              </a:solidFill>
              <a:latin typeface="微软雅黑" panose="020B0503020204020204" pitchFamily="34" charset="-122"/>
              <a:ea typeface="微软雅黑" panose="020B0503020204020204" pitchFamily="34" charset="-122"/>
            </a:endParaRPr>
          </a:p>
          <a:p>
            <a:pPr>
              <a:lnSpc>
                <a:spcPts val="3000"/>
              </a:lnSpc>
            </a:pPr>
            <a:r>
              <a:rPr lang="zh-CN" altLang="en-US" b="1">
                <a:solidFill>
                  <a:schemeClr val="tx1"/>
                </a:solidFill>
                <a:latin typeface="微软雅黑" panose="020B0503020204020204" pitchFamily="34" charset="-122"/>
                <a:ea typeface="微软雅黑" panose="020B0503020204020204" pitchFamily="34" charset="-122"/>
              </a:rPr>
              <a:t>享受</a:t>
            </a:r>
            <a:r>
              <a:rPr lang="zh-CN" altLang="en-US" b="1" smtClean="0">
                <a:solidFill>
                  <a:schemeClr val="tx1"/>
                </a:solidFill>
                <a:latin typeface="微软雅黑" panose="020B0503020204020204" pitchFamily="34" charset="-122"/>
                <a:ea typeface="微软雅黑" panose="020B0503020204020204" pitchFamily="34" charset="-122"/>
              </a:rPr>
              <a:t>会员群业务服务</a:t>
            </a:r>
            <a:endParaRPr lang="zh-CN" altLang="en-US" sz="60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19" name="TextBox 4"/>
          <p:cNvSpPr txBox="1"/>
          <p:nvPr/>
        </p:nvSpPr>
        <p:spPr>
          <a:xfrm>
            <a:off x="7575189" y="4881798"/>
            <a:ext cx="2269063" cy="7540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rPr>
              <a:t>提供</a:t>
            </a:r>
            <a:r>
              <a:rPr lang="zh-CN" altLang="en-US" b="1" smtClean="0">
                <a:solidFill>
                  <a:schemeClr val="tx1"/>
                </a:solidFill>
                <a:latin typeface="微软雅黑" panose="020B0503020204020204" pitchFamily="34" charset="-122"/>
                <a:ea typeface="微软雅黑" panose="020B0503020204020204" pitchFamily="34" charset="-122"/>
              </a:rPr>
              <a:t>直播</a:t>
            </a:r>
            <a:r>
              <a:rPr lang="zh-CN" altLang="en-US" b="1">
                <a:solidFill>
                  <a:schemeClr val="tx1"/>
                </a:solidFill>
                <a:latin typeface="微软雅黑" panose="020B0503020204020204" pitchFamily="34" charset="-122"/>
                <a:ea typeface="微软雅黑" panose="020B0503020204020204" pitchFamily="34" charset="-122"/>
              </a:rPr>
              <a:t>回放、产品</a:t>
            </a:r>
          </a:p>
          <a:p>
            <a:pPr>
              <a:lnSpc>
                <a:spcPts val="3000"/>
              </a:lnSpc>
            </a:pPr>
            <a:r>
              <a:rPr lang="zh-CN" altLang="en-US" b="1">
                <a:solidFill>
                  <a:schemeClr val="tx1"/>
                </a:solidFill>
                <a:latin typeface="微软雅黑" panose="020B0503020204020204" pitchFamily="34" charset="-122"/>
                <a:ea typeface="微软雅黑" panose="020B0503020204020204" pitchFamily="34" charset="-122"/>
              </a:rPr>
              <a:t>业务、在线问问服务</a:t>
            </a:r>
          </a:p>
        </p:txBody>
      </p:sp>
      <p:sp>
        <p:nvSpPr>
          <p:cNvPr id="20" name="TextBox 4"/>
          <p:cNvSpPr txBox="1"/>
          <p:nvPr/>
        </p:nvSpPr>
        <p:spPr>
          <a:xfrm>
            <a:off x="4958197" y="4871294"/>
            <a:ext cx="2269063" cy="7540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b="1">
                <a:solidFill>
                  <a:schemeClr val="tx1"/>
                </a:solidFill>
                <a:latin typeface="微软雅黑" panose="020B0503020204020204" pitchFamily="34" charset="-122"/>
                <a:ea typeface="微软雅黑" panose="020B0503020204020204" pitchFamily="34" charset="-122"/>
              </a:rPr>
              <a:t>及时获取直播提醒、</a:t>
            </a:r>
          </a:p>
          <a:p>
            <a:pPr>
              <a:lnSpc>
                <a:spcPts val="3000"/>
              </a:lnSpc>
            </a:pPr>
            <a:r>
              <a:rPr lang="zh-CN" altLang="en-US" b="1">
                <a:solidFill>
                  <a:schemeClr val="tx1"/>
                </a:solidFill>
                <a:latin typeface="微软雅黑" panose="020B0503020204020204" pitchFamily="34" charset="-122"/>
                <a:ea typeface="微软雅黑" panose="020B0503020204020204" pitchFamily="34" charset="-122"/>
              </a:rPr>
              <a:t>办税提醒等提示信息</a:t>
            </a:r>
            <a:endParaRPr lang="zh-CN" altLang="en-US" sz="6000" b="1"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diamond(in)">
                                      <p:cBhvr>
                                        <p:cTn id="7" dur="1000"/>
                                        <p:tgtEl>
                                          <p:spTgt spid="10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animBg="1"/>
      <p:bldP spid="7" grpId="0" animBg="1"/>
      <p:bldP spid="8" grpId="0" animBg="1"/>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2971" y="2331926"/>
            <a:ext cx="6538807" cy="1143000"/>
          </a:xfrm>
          <a:solidFill>
            <a:srgbClr val="FFC000"/>
          </a:solidFill>
        </p:spPr>
        <p:txBody>
          <a:bodyPr>
            <a:normAutofit/>
          </a:bodyPr>
          <a:lstStyle/>
          <a:p>
            <a:r>
              <a:rPr lang="zh-CN" altLang="en-US"/>
              <a:t>讨论区可以提问交流哟</a:t>
            </a:r>
          </a:p>
        </p:txBody>
      </p:sp>
      <p:sp>
        <p:nvSpPr>
          <p:cNvPr id="4" name="日期占位符 1"/>
          <p:cNvSpPr>
            <a:spLocks noGrp="1"/>
          </p:cNvSpPr>
          <p:nvPr>
            <p:ph type="dt" sz="half" idx="2"/>
          </p:nvPr>
        </p:nvSpPr>
        <p:spPr>
          <a:xfrm>
            <a:off x="169333" y="6492875"/>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r>
              <a:rPr kumimoji="1" lang="zh-CN" altLang="en-US"/>
              <a:t>热线：</a:t>
            </a:r>
            <a:r>
              <a:rPr kumimoji="1" lang="en-US" altLang="zh-CN"/>
              <a:t>010-62965988</a:t>
            </a:r>
            <a:endParaRPr kumimoji="1" lang="zh-CN" altLang="en-US"/>
          </a:p>
        </p:txBody>
      </p:sp>
      <p:sp>
        <p:nvSpPr>
          <p:cNvPr id="5"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r>
              <a:rPr kumimoji="1" lang="zh-CN" altLang="en-US"/>
              <a:t>网址：</a:t>
            </a:r>
            <a:r>
              <a:rPr kumimoji="1" lang="en-US" altLang="zh-CN"/>
              <a:t>www.</a:t>
            </a:r>
            <a:r>
              <a:rPr kumimoji="1" lang="en-US" altLang="zh-CN" sz="1865"/>
              <a:t>62212366</a:t>
            </a:r>
            <a:r>
              <a:rPr kumimoji="1" lang="en-US" altLang="zh-CN"/>
              <a:t>.com</a:t>
            </a:r>
            <a:endParaRPr kumimoji="1"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 y="1"/>
            <a:ext cx="12192000" cy="6492875"/>
          </a:xfrm>
          <a:prstGeom prst="rect">
            <a:avLst/>
          </a:prstGeom>
        </p:spPr>
      </p:pic>
      <p:sp>
        <p:nvSpPr>
          <p:cNvPr id="2" name="标题 1"/>
          <p:cNvSpPr>
            <a:spLocks noGrp="1"/>
          </p:cNvSpPr>
          <p:nvPr>
            <p:ph type="title"/>
          </p:nvPr>
        </p:nvSpPr>
        <p:spPr>
          <a:xfrm>
            <a:off x="2826597" y="2090209"/>
            <a:ext cx="6538807" cy="1143000"/>
          </a:xfrm>
          <a:solidFill>
            <a:srgbClr val="FFC000"/>
          </a:solidFill>
        </p:spPr>
        <p:txBody>
          <a:bodyPr>
            <a:normAutofit/>
          </a:bodyPr>
          <a:lstStyle/>
          <a:p>
            <a:r>
              <a:rPr lang="zh-CN" altLang="en-US" b="1">
                <a:latin typeface="微软雅黑" panose="020B0503020204020204" pitchFamily="34" charset="-122"/>
                <a:ea typeface="微软雅黑" panose="020B0503020204020204" pitchFamily="34" charset="-122"/>
              </a:rPr>
              <a:t>红包派发</a:t>
            </a:r>
          </a:p>
        </p:txBody>
      </p:sp>
      <p:sp>
        <p:nvSpPr>
          <p:cNvPr id="4" name="日期占位符 1"/>
          <p:cNvSpPr>
            <a:spLocks noGrp="1"/>
          </p:cNvSpPr>
          <p:nvPr>
            <p:ph type="dt" sz="half" idx="2"/>
          </p:nvPr>
        </p:nvSpPr>
        <p:spPr>
          <a:xfrm>
            <a:off x="169333" y="6492875"/>
            <a:ext cx="2844800" cy="365125"/>
          </a:xfrm>
          <a:prstGeom prst="rect">
            <a:avLst/>
          </a:prstGeom>
        </p:spPr>
        <p:txBody>
          <a:bodyPr/>
          <a:lstStyle>
            <a:lvl1pPr>
              <a:defRPr sz="1865">
                <a:solidFill>
                  <a:schemeClr val="bg1"/>
                </a:solidFill>
                <a:latin typeface="微软雅黑" panose="020B0503020204020204" pitchFamily="34" charset="-122"/>
                <a:ea typeface="微软雅黑" panose="020B0503020204020204" pitchFamily="34" charset="-122"/>
              </a:defRPr>
            </a:lvl1pPr>
          </a:lstStyle>
          <a:p>
            <a:pPr defTabSz="609600"/>
            <a:r>
              <a:rPr kumimoji="1" lang="zh-CN" altLang="en-US">
                <a:solidFill>
                  <a:prstClr val="white"/>
                </a:solidFill>
              </a:rPr>
              <a:t>热线：</a:t>
            </a:r>
            <a:r>
              <a:rPr kumimoji="1" lang="en-US" altLang="zh-CN">
                <a:solidFill>
                  <a:prstClr val="white"/>
                </a:solidFill>
              </a:rPr>
              <a:t>010-62965988</a:t>
            </a:r>
            <a:endParaRPr kumimoji="1" lang="zh-CN" altLang="en-US">
              <a:solidFill>
                <a:prstClr val="white"/>
              </a:solidFill>
            </a:endParaRPr>
          </a:p>
        </p:txBody>
      </p:sp>
      <p:sp>
        <p:nvSpPr>
          <p:cNvPr id="5" name="页脚占位符 2"/>
          <p:cNvSpPr>
            <a:spLocks noGrp="1"/>
          </p:cNvSpPr>
          <p:nvPr>
            <p:ph type="ftr" sz="quarter" idx="3"/>
          </p:nvPr>
        </p:nvSpPr>
        <p:spPr>
          <a:xfrm>
            <a:off x="7112000" y="6479647"/>
            <a:ext cx="3860800" cy="365125"/>
          </a:xfrm>
          <a:prstGeom prst="rect">
            <a:avLst/>
          </a:prstGeom>
        </p:spPr>
        <p:txBody>
          <a:bodyPr/>
          <a:lstStyle>
            <a:lvl1pPr>
              <a:defRPr sz="1600">
                <a:solidFill>
                  <a:schemeClr val="bg1"/>
                </a:solidFill>
              </a:defRPr>
            </a:lvl1pPr>
          </a:lstStyle>
          <a:p>
            <a:pPr defTabSz="609600"/>
            <a:r>
              <a:rPr kumimoji="1" lang="zh-CN" altLang="en-US">
                <a:solidFill>
                  <a:prstClr val="white"/>
                </a:solidFill>
                <a:latin typeface="Calibri"/>
                <a:ea typeface="宋体" pitchFamily="2" charset="-122"/>
              </a:rPr>
              <a:t>网址：</a:t>
            </a:r>
            <a:r>
              <a:rPr kumimoji="1" lang="en-US" altLang="zh-CN">
                <a:solidFill>
                  <a:prstClr val="white"/>
                </a:solidFill>
                <a:latin typeface="Calibri"/>
                <a:ea typeface="宋体" pitchFamily="2" charset="-122"/>
              </a:rPr>
              <a:t>www.</a:t>
            </a:r>
            <a:r>
              <a:rPr kumimoji="1" lang="en-US" altLang="zh-CN" sz="1865">
                <a:solidFill>
                  <a:prstClr val="white"/>
                </a:solidFill>
                <a:latin typeface="Calibri"/>
                <a:ea typeface="宋体" pitchFamily="2" charset="-122"/>
              </a:rPr>
              <a:t>62212366</a:t>
            </a:r>
            <a:r>
              <a:rPr kumimoji="1" lang="en-US" altLang="zh-CN">
                <a:solidFill>
                  <a:prstClr val="white"/>
                </a:solidFill>
                <a:latin typeface="Calibri"/>
                <a:ea typeface="宋体" pitchFamily="2" charset="-122"/>
              </a:rPr>
              <a:t>.com</a:t>
            </a:r>
            <a:endParaRPr kumimoji="1" lang="zh-CN" altLang="en-US">
              <a:solidFill>
                <a:prstClr val="white"/>
              </a:solidFill>
              <a:latin typeface="Calibri"/>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0225" y="349887"/>
            <a:ext cx="11186160" cy="6199505"/>
            <a:chOff x="1744" y="622"/>
            <a:chExt cx="15662" cy="8680"/>
          </a:xfrm>
          <a:solidFill>
            <a:schemeClr val="accent1">
              <a:lumMod val="60000"/>
              <a:lumOff val="40000"/>
              <a:alpha val="12000"/>
            </a:schemeClr>
          </a:solidFill>
        </p:grpSpPr>
        <p:grpSp>
          <p:nvGrpSpPr>
            <p:cNvPr id="7" name="组合 6"/>
            <p:cNvGrpSpPr/>
            <p:nvPr/>
          </p:nvGrpSpPr>
          <p:grpSpPr>
            <a:xfrm>
              <a:off x="1744" y="1229"/>
              <a:ext cx="8420" cy="7390"/>
              <a:chOff x="8388" y="1166"/>
              <a:chExt cx="8420" cy="7390"/>
            </a:xfrm>
            <a:grpFill/>
          </p:grpSpPr>
          <p:sp>
            <p:nvSpPr>
              <p:cNvPr id="8" name="Freeform 60"/>
              <p:cNvSpPr/>
              <p:nvPr/>
            </p:nvSpPr>
            <p:spPr>
              <a:xfrm>
                <a:off x="838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 name="Freeform 61"/>
              <p:cNvSpPr/>
              <p:nvPr/>
            </p:nvSpPr>
            <p:spPr>
              <a:xfrm>
                <a:off x="838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 name="Freeform 127"/>
              <p:cNvSpPr/>
              <p:nvPr/>
            </p:nvSpPr>
            <p:spPr>
              <a:xfrm>
                <a:off x="838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12" name="Freeform 183"/>
              <p:cNvSpPr/>
              <p:nvPr/>
            </p:nvSpPr>
            <p:spPr>
              <a:xfrm>
                <a:off x="838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grpSp>
            <p:nvGrpSpPr>
              <p:cNvPr id="13" name="组合 12"/>
              <p:cNvGrpSpPr/>
              <p:nvPr/>
            </p:nvGrpSpPr>
            <p:grpSpPr>
              <a:xfrm>
                <a:off x="8642" y="1166"/>
                <a:ext cx="8166" cy="7390"/>
                <a:chOff x="8642" y="1166"/>
                <a:chExt cx="8166" cy="7390"/>
              </a:xfrm>
              <a:grpFill/>
            </p:grpSpPr>
            <p:sp>
              <p:nvSpPr>
                <p:cNvPr id="14" name="Freeform 62"/>
                <p:cNvSpPr/>
                <p:nvPr/>
              </p:nvSpPr>
              <p:spPr>
                <a:xfrm>
                  <a:off x="8642"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5" name="Freeform 63"/>
                <p:cNvSpPr/>
                <p:nvPr/>
              </p:nvSpPr>
              <p:spPr>
                <a:xfrm>
                  <a:off x="8642" y="5555"/>
                  <a:ext cx="174" cy="167"/>
                </a:xfrm>
                <a:custGeom>
                  <a:avLst/>
                  <a:gdLst/>
                  <a:ahLst/>
                  <a:cxnLst>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 ang="0">
                      <a:pos x="120967500" y="0"/>
                    </a:cxn>
                    <a:cxn ang="0">
                      <a:pos x="40322500" y="30241875"/>
                    </a:cxn>
                  </a:cxnLst>
                  <a:rect l="0" t="0" r="0" b="0"/>
                  <a:pathLst>
                    <a:path w="25" h="24">
                      <a:moveTo>
                        <a:pt x="4" y="3"/>
                      </a:moveTo>
                      <a:cubicBezTo>
                        <a:pt x="2" y="5"/>
                        <a:pt x="0" y="8"/>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8"/>
                        <a:pt x="23" y="5"/>
                        <a:pt x="21" y="3"/>
                      </a:cubicBezTo>
                      <a:cubicBezTo>
                        <a:pt x="19" y="1"/>
                        <a:pt x="16" y="0"/>
                        <a:pt x="12" y="0"/>
                      </a:cubicBezTo>
                      <a:cubicBezTo>
                        <a:pt x="9" y="0"/>
                        <a:pt x="6" y="1"/>
                        <a:pt x="4" y="3"/>
                      </a:cubicBezTo>
                    </a:path>
                  </a:pathLst>
                </a:custGeom>
                <a:grpFill/>
                <a:ln w="9525">
                  <a:noFill/>
                </a:ln>
              </p:spPr>
              <p:txBody>
                <a:bodyPr/>
                <a:lstStyle/>
                <a:p>
                  <a:endParaRPr lang="zh-CN" altLang="en-US"/>
                </a:p>
              </p:txBody>
            </p:sp>
            <p:sp>
              <p:nvSpPr>
                <p:cNvPr id="16" name="Freeform 64"/>
                <p:cNvSpPr/>
                <p:nvPr/>
              </p:nvSpPr>
              <p:spPr>
                <a:xfrm>
                  <a:off x="8642" y="5813"/>
                  <a:ext cx="174" cy="164"/>
                </a:xfrm>
                <a:custGeom>
                  <a:avLst/>
                  <a:gdLst/>
                  <a:ahLst/>
                  <a:cxnLst>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 ang="0">
                      <a:pos x="40322500" y="38661970"/>
                    </a:cxn>
                  </a:cxnLst>
                  <a:rect l="0" t="0" r="0" b="0"/>
                  <a:pathLst>
                    <a:path w="25" h="24">
                      <a:moveTo>
                        <a:pt x="4" y="4"/>
                      </a:move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cubicBezTo>
                        <a:pt x="9" y="0"/>
                        <a:pt x="6" y="1"/>
                        <a:pt x="4" y="4"/>
                      </a:cubicBezTo>
                    </a:path>
                  </a:pathLst>
                </a:custGeom>
                <a:grpFill/>
                <a:ln w="9525">
                  <a:noFill/>
                </a:ln>
              </p:spPr>
              <p:txBody>
                <a:bodyPr/>
                <a:lstStyle/>
                <a:p>
                  <a:endParaRPr lang="zh-CN" altLang="en-US"/>
                </a:p>
              </p:txBody>
            </p:sp>
            <p:sp>
              <p:nvSpPr>
                <p:cNvPr id="17" name="Freeform 65"/>
                <p:cNvSpPr/>
                <p:nvPr/>
              </p:nvSpPr>
              <p:spPr>
                <a:xfrm>
                  <a:off x="8642" y="6067"/>
                  <a:ext cx="174" cy="171"/>
                </a:xfrm>
                <a:custGeom>
                  <a:avLst/>
                  <a:gdLst/>
                  <a:ahLst/>
                  <a:cxnLst>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 ang="0">
                      <a:pos x="40322500" y="38725978"/>
                    </a:cxn>
                  </a:cxnLst>
                  <a:rect l="0" t="0" r="0" b="0"/>
                  <a:pathLst>
                    <a:path w="25" h="25">
                      <a:moveTo>
                        <a:pt x="4" y="4"/>
                      </a:move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cubicBezTo>
                        <a:pt x="9" y="0"/>
                        <a:pt x="6" y="2"/>
                        <a:pt x="4" y="4"/>
                      </a:cubicBezTo>
                    </a:path>
                  </a:pathLst>
                </a:custGeom>
                <a:grpFill/>
                <a:ln w="9525">
                  <a:noFill/>
                </a:ln>
              </p:spPr>
              <p:txBody>
                <a:bodyPr/>
                <a:lstStyle/>
                <a:p>
                  <a:endParaRPr lang="zh-CN" altLang="en-US"/>
                </a:p>
              </p:txBody>
            </p:sp>
            <p:sp>
              <p:nvSpPr>
                <p:cNvPr id="18" name="Freeform 66"/>
                <p:cNvSpPr/>
                <p:nvPr/>
              </p:nvSpPr>
              <p:spPr>
                <a:xfrm>
                  <a:off x="8907"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 name="Freeform 67"/>
                <p:cNvSpPr/>
                <p:nvPr/>
              </p:nvSpPr>
              <p:spPr>
                <a:xfrm>
                  <a:off x="8907"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 name="Freeform 68"/>
                <p:cNvSpPr/>
                <p:nvPr/>
              </p:nvSpPr>
              <p:spPr>
                <a:xfrm>
                  <a:off x="8907"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21" name="Freeform 69"/>
                <p:cNvSpPr/>
                <p:nvPr/>
              </p:nvSpPr>
              <p:spPr>
                <a:xfrm>
                  <a:off x="8907" y="5813"/>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2" name="Freeform 70"/>
                <p:cNvSpPr/>
                <p:nvPr/>
              </p:nvSpPr>
              <p:spPr>
                <a:xfrm>
                  <a:off x="8907"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3" name="Freeform 71"/>
                <p:cNvSpPr/>
                <p:nvPr/>
              </p:nvSpPr>
              <p:spPr>
                <a:xfrm>
                  <a:off x="9162"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4" name="Freeform 72"/>
                <p:cNvSpPr/>
                <p:nvPr/>
              </p:nvSpPr>
              <p:spPr>
                <a:xfrm>
                  <a:off x="9162"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5" name="Freeform 73"/>
                <p:cNvSpPr/>
                <p:nvPr/>
              </p:nvSpPr>
              <p:spPr>
                <a:xfrm>
                  <a:off x="9162"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 name="Freeform 74"/>
                <p:cNvSpPr/>
                <p:nvPr/>
              </p:nvSpPr>
              <p:spPr>
                <a:xfrm>
                  <a:off x="9162"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7" name="Freeform 75"/>
                <p:cNvSpPr/>
                <p:nvPr/>
              </p:nvSpPr>
              <p:spPr>
                <a:xfrm>
                  <a:off x="8642" y="6329"/>
                  <a:ext cx="174" cy="167"/>
                </a:xfrm>
                <a:custGeom>
                  <a:avLst/>
                  <a:gdLst/>
                  <a:ahLst/>
                  <a:cxnLst>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 ang="0">
                      <a:pos x="40322500" y="30241875"/>
                    </a:cxn>
                  </a:cxnLst>
                  <a:rect l="0" t="0" r="0" b="0"/>
                  <a:pathLst>
                    <a:path w="25" h="24">
                      <a:moveTo>
                        <a:pt x="4" y="3"/>
                      </a:move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cubicBezTo>
                        <a:pt x="9" y="0"/>
                        <a:pt x="6" y="1"/>
                        <a:pt x="4" y="3"/>
                      </a:cubicBezTo>
                    </a:path>
                  </a:pathLst>
                </a:custGeom>
                <a:grpFill/>
                <a:ln w="9525">
                  <a:noFill/>
                </a:ln>
              </p:spPr>
              <p:txBody>
                <a:bodyPr/>
                <a:lstStyle/>
                <a:p>
                  <a:endParaRPr lang="zh-CN" altLang="en-US"/>
                </a:p>
              </p:txBody>
            </p:sp>
            <p:sp>
              <p:nvSpPr>
                <p:cNvPr id="28" name="Freeform 76"/>
                <p:cNvSpPr/>
                <p:nvPr/>
              </p:nvSpPr>
              <p:spPr>
                <a:xfrm>
                  <a:off x="8907"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 name="Freeform 77"/>
                <p:cNvSpPr/>
                <p:nvPr/>
              </p:nvSpPr>
              <p:spPr>
                <a:xfrm>
                  <a:off x="9162"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0" name="Freeform 78"/>
                <p:cNvSpPr/>
                <p:nvPr/>
              </p:nvSpPr>
              <p:spPr>
                <a:xfrm>
                  <a:off x="941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 name="Freeform 79"/>
                <p:cNvSpPr/>
                <p:nvPr/>
              </p:nvSpPr>
              <p:spPr>
                <a:xfrm>
                  <a:off x="941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2" name="Freeform 80"/>
                <p:cNvSpPr/>
                <p:nvPr/>
              </p:nvSpPr>
              <p:spPr>
                <a:xfrm>
                  <a:off x="9416" y="5813"/>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3" name="Freeform 81"/>
                <p:cNvSpPr/>
                <p:nvPr/>
              </p:nvSpPr>
              <p:spPr>
                <a:xfrm>
                  <a:off x="9416"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4" name="Freeform 82"/>
                <p:cNvSpPr/>
                <p:nvPr/>
              </p:nvSpPr>
              <p:spPr>
                <a:xfrm>
                  <a:off x="9678"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5" name="Freeform 83"/>
                <p:cNvSpPr/>
                <p:nvPr/>
              </p:nvSpPr>
              <p:spPr>
                <a:xfrm>
                  <a:off x="9678"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36" name="Freeform 84"/>
                <p:cNvSpPr/>
                <p:nvPr/>
              </p:nvSpPr>
              <p:spPr>
                <a:xfrm>
                  <a:off x="9678"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7" name="Freeform 85"/>
                <p:cNvSpPr/>
                <p:nvPr/>
              </p:nvSpPr>
              <p:spPr>
                <a:xfrm>
                  <a:off x="9678"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8" name="Freeform 86"/>
                <p:cNvSpPr/>
                <p:nvPr/>
              </p:nvSpPr>
              <p:spPr>
                <a:xfrm>
                  <a:off x="9935"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39" name="Freeform 87"/>
                <p:cNvSpPr/>
                <p:nvPr/>
              </p:nvSpPr>
              <p:spPr>
                <a:xfrm>
                  <a:off x="9935" y="5813"/>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0" name="Freeform 88"/>
                <p:cNvSpPr/>
                <p:nvPr/>
              </p:nvSpPr>
              <p:spPr>
                <a:xfrm>
                  <a:off x="9935" y="606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1" name="Freeform 89"/>
                <p:cNvSpPr/>
                <p:nvPr/>
              </p:nvSpPr>
              <p:spPr>
                <a:xfrm>
                  <a:off x="10197" y="529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42" name="Freeform 90"/>
                <p:cNvSpPr/>
                <p:nvPr/>
              </p:nvSpPr>
              <p:spPr>
                <a:xfrm>
                  <a:off x="10197" y="5555"/>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5"/>
                        <a:pt x="0" y="8"/>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43" name="Freeform 91"/>
                <p:cNvSpPr/>
                <p:nvPr/>
              </p:nvSpPr>
              <p:spPr>
                <a:xfrm>
                  <a:off x="10197" y="5813"/>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44" name="Freeform 92"/>
                <p:cNvSpPr/>
                <p:nvPr/>
              </p:nvSpPr>
              <p:spPr>
                <a:xfrm>
                  <a:off x="10197" y="606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5" name="Freeform 93"/>
                <p:cNvSpPr/>
                <p:nvPr/>
              </p:nvSpPr>
              <p:spPr>
                <a:xfrm>
                  <a:off x="9416"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6" name="Freeform 94"/>
                <p:cNvSpPr/>
                <p:nvPr/>
              </p:nvSpPr>
              <p:spPr>
                <a:xfrm>
                  <a:off x="9416"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7" name="Freeform 95"/>
                <p:cNvSpPr/>
                <p:nvPr/>
              </p:nvSpPr>
              <p:spPr>
                <a:xfrm>
                  <a:off x="9416"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8" name="Freeform 96"/>
                <p:cNvSpPr/>
                <p:nvPr/>
              </p:nvSpPr>
              <p:spPr>
                <a:xfrm>
                  <a:off x="9678"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9" name="Freeform 97"/>
                <p:cNvSpPr/>
                <p:nvPr/>
              </p:nvSpPr>
              <p:spPr>
                <a:xfrm>
                  <a:off x="9678"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 name="Freeform 98"/>
                <p:cNvSpPr/>
                <p:nvPr/>
              </p:nvSpPr>
              <p:spPr>
                <a:xfrm>
                  <a:off x="9678"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 name="Freeform 99"/>
                <p:cNvSpPr/>
                <p:nvPr/>
              </p:nvSpPr>
              <p:spPr>
                <a:xfrm>
                  <a:off x="9678"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2" name="Freeform 100"/>
                <p:cNvSpPr/>
                <p:nvPr/>
              </p:nvSpPr>
              <p:spPr>
                <a:xfrm>
                  <a:off x="9678"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4" y="4"/>
                      </a:cubicBezTo>
                      <a:cubicBezTo>
                        <a:pt x="1" y="6"/>
                        <a:pt x="0" y="9"/>
                        <a:pt x="0" y="12"/>
                      </a:cubicBezTo>
                      <a:cubicBezTo>
                        <a:pt x="0" y="15"/>
                        <a:pt x="1" y="18"/>
                        <a:pt x="4"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3" name="Freeform 101"/>
                <p:cNvSpPr/>
                <p:nvPr/>
              </p:nvSpPr>
              <p:spPr>
                <a:xfrm>
                  <a:off x="9678" y="7618"/>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4" y="3"/>
                      </a:cubicBezTo>
                      <a:cubicBezTo>
                        <a:pt x="1" y="6"/>
                        <a:pt x="0" y="9"/>
                        <a:pt x="0" y="11"/>
                      </a:cubicBezTo>
                      <a:cubicBezTo>
                        <a:pt x="0" y="15"/>
                        <a:pt x="1" y="18"/>
                        <a:pt x="4"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54" name="Freeform 102"/>
                <p:cNvSpPr/>
                <p:nvPr/>
              </p:nvSpPr>
              <p:spPr>
                <a:xfrm>
                  <a:off x="9678" y="7873"/>
                  <a:ext cx="167" cy="167"/>
                </a:xfrm>
                <a:custGeom>
                  <a:avLst/>
                  <a:gdLst/>
                  <a:ahLst/>
                  <a:cxnLst>
                    <a:cxn ang="0">
                      <a:pos x="201612500" y="40322500"/>
                    </a:cxn>
                    <a:cxn ang="0">
                      <a:pos x="120967500" y="0"/>
                    </a:cxn>
                    <a:cxn ang="0">
                      <a:pos x="40322500" y="40322500"/>
                    </a:cxn>
                    <a:cxn ang="0">
                      <a:pos x="0" y="120967500"/>
                    </a:cxn>
                    <a:cxn ang="0">
                      <a:pos x="40322500"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5" name="Freeform 103"/>
                <p:cNvSpPr/>
                <p:nvPr/>
              </p:nvSpPr>
              <p:spPr>
                <a:xfrm>
                  <a:off x="9935"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6" name="Freeform 104"/>
                <p:cNvSpPr/>
                <p:nvPr/>
              </p:nvSpPr>
              <p:spPr>
                <a:xfrm>
                  <a:off x="9935"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7" name="Freeform 105"/>
                <p:cNvSpPr/>
                <p:nvPr/>
              </p:nvSpPr>
              <p:spPr>
                <a:xfrm>
                  <a:off x="9935"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8" name="Freeform 106"/>
                <p:cNvSpPr/>
                <p:nvPr/>
              </p:nvSpPr>
              <p:spPr>
                <a:xfrm>
                  <a:off x="9935"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9" name="Freeform 107"/>
                <p:cNvSpPr/>
                <p:nvPr/>
              </p:nvSpPr>
              <p:spPr>
                <a:xfrm>
                  <a:off x="9935"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60" name="Freeform 108"/>
                <p:cNvSpPr/>
                <p:nvPr/>
              </p:nvSpPr>
              <p:spPr>
                <a:xfrm>
                  <a:off x="9935"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61" name="Freeform 109"/>
                <p:cNvSpPr/>
                <p:nvPr/>
              </p:nvSpPr>
              <p:spPr>
                <a:xfrm>
                  <a:off x="10197" y="6329"/>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2" name="Freeform 110"/>
                <p:cNvSpPr/>
                <p:nvPr/>
              </p:nvSpPr>
              <p:spPr>
                <a:xfrm>
                  <a:off x="10197" y="6583"/>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63" name="Freeform 111"/>
                <p:cNvSpPr/>
                <p:nvPr/>
              </p:nvSpPr>
              <p:spPr>
                <a:xfrm>
                  <a:off x="10197" y="6841"/>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4" name="Freeform 112"/>
                <p:cNvSpPr/>
                <p:nvPr/>
              </p:nvSpPr>
              <p:spPr>
                <a:xfrm>
                  <a:off x="10197" y="7102"/>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65" name="Freeform 113"/>
                <p:cNvSpPr/>
                <p:nvPr/>
              </p:nvSpPr>
              <p:spPr>
                <a:xfrm>
                  <a:off x="10451" y="5555"/>
                  <a:ext cx="167" cy="167"/>
                </a:xfrm>
                <a:custGeom>
                  <a:avLst/>
                  <a:gdLst/>
                  <a:ahLst/>
                  <a:cxnLst>
                    <a:cxn ang="0">
                      <a:pos x="201612500" y="30241875"/>
                    </a:cxn>
                    <a:cxn ang="0">
                      <a:pos x="120967500" y="0"/>
                    </a:cxn>
                    <a:cxn ang="0">
                      <a:pos x="40322500" y="30241875"/>
                    </a:cxn>
                    <a:cxn ang="0">
                      <a:pos x="0" y="110886875"/>
                    </a:cxn>
                    <a:cxn ang="0">
                      <a:pos x="40322500"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66" name="Freeform 114"/>
                <p:cNvSpPr/>
                <p:nvPr/>
              </p:nvSpPr>
              <p:spPr>
                <a:xfrm>
                  <a:off x="10451" y="5813"/>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7" name="Freeform 115"/>
                <p:cNvSpPr/>
                <p:nvPr/>
              </p:nvSpPr>
              <p:spPr>
                <a:xfrm>
                  <a:off x="10451" y="6067"/>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 name="Freeform 116"/>
                <p:cNvSpPr/>
                <p:nvPr/>
              </p:nvSpPr>
              <p:spPr>
                <a:xfrm>
                  <a:off x="10706" y="5813"/>
                  <a:ext cx="174" cy="164"/>
                </a:xfrm>
                <a:custGeom>
                  <a:avLst/>
                  <a:gdLst/>
                  <a:ahLst/>
                  <a:cxnLst>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 ang="0">
                      <a:pos x="120967500" y="0"/>
                    </a:cxn>
                  </a:cxnLst>
                  <a:rect l="0" t="0" r="0" b="0"/>
                  <a:pathLst>
                    <a:path w="25" h="24">
                      <a:moveTo>
                        <a:pt x="12" y="0"/>
                      </a:move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cubicBezTo>
                        <a:pt x="19" y="1"/>
                        <a:pt x="16" y="0"/>
                        <a:pt x="12" y="0"/>
                      </a:cubicBezTo>
                    </a:path>
                  </a:pathLst>
                </a:custGeom>
                <a:grpFill/>
                <a:ln w="9525">
                  <a:noFill/>
                </a:ln>
              </p:spPr>
              <p:txBody>
                <a:bodyPr/>
                <a:lstStyle/>
                <a:p>
                  <a:endParaRPr lang="zh-CN" altLang="en-US"/>
                </a:p>
              </p:txBody>
            </p:sp>
            <p:sp>
              <p:nvSpPr>
                <p:cNvPr id="69" name="Freeform 117"/>
                <p:cNvSpPr/>
                <p:nvPr/>
              </p:nvSpPr>
              <p:spPr>
                <a:xfrm>
                  <a:off x="10706" y="6067"/>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70" name="Freeform 118"/>
                <p:cNvSpPr/>
                <p:nvPr/>
              </p:nvSpPr>
              <p:spPr>
                <a:xfrm>
                  <a:off x="10451" y="6329"/>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71" name="Freeform 119"/>
                <p:cNvSpPr/>
                <p:nvPr/>
              </p:nvSpPr>
              <p:spPr>
                <a:xfrm>
                  <a:off x="10451" y="658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72" name="Freeform 120"/>
                <p:cNvSpPr/>
                <p:nvPr/>
              </p:nvSpPr>
              <p:spPr>
                <a:xfrm>
                  <a:off x="10451" y="684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3" name="Freeform 121"/>
                <p:cNvSpPr/>
                <p:nvPr/>
              </p:nvSpPr>
              <p:spPr>
                <a:xfrm>
                  <a:off x="10451" y="7357"/>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74" name="Freeform 122"/>
                <p:cNvSpPr/>
                <p:nvPr/>
              </p:nvSpPr>
              <p:spPr>
                <a:xfrm>
                  <a:off x="10706" y="7618"/>
                  <a:ext cx="174" cy="167"/>
                </a:xfrm>
                <a:custGeom>
                  <a:avLst/>
                  <a:gdLst/>
                  <a:ahLst/>
                  <a:cxnLst>
                    <a:cxn ang="0">
                      <a:pos x="211693125" y="201612500"/>
                    </a:cxn>
                    <a:cxn ang="0">
                      <a:pos x="252015625" y="110886875"/>
                    </a:cxn>
                    <a:cxn ang="0">
                      <a:pos x="211693125" y="30241875"/>
                    </a:cxn>
                    <a:cxn ang="0">
                      <a:pos x="120967500" y="0"/>
                    </a:cxn>
                    <a:cxn ang="0">
                      <a:pos x="40322500" y="30241875"/>
                    </a:cxn>
                    <a:cxn ang="0">
                      <a:pos x="0" y="110886875"/>
                    </a:cxn>
                    <a:cxn ang="0">
                      <a:pos x="40322500" y="201612500"/>
                    </a:cxn>
                    <a:cxn ang="0">
                      <a:pos x="120967500" y="241935000"/>
                    </a:cxn>
                    <a:cxn ang="0">
                      <a:pos x="211693125" y="201612500"/>
                    </a:cxn>
                  </a:cxnLst>
                  <a:rect l="0" t="0" r="0" b="0"/>
                  <a:pathLst>
                    <a:path w="25" h="24">
                      <a:moveTo>
                        <a:pt x="21" y="20"/>
                      </a:moveTo>
                      <a:cubicBezTo>
                        <a:pt x="23" y="18"/>
                        <a:pt x="25" y="15"/>
                        <a:pt x="25" y="11"/>
                      </a:cubicBezTo>
                      <a:cubicBezTo>
                        <a:pt x="25" y="9"/>
                        <a:pt x="23" y="6"/>
                        <a:pt x="21" y="3"/>
                      </a:cubicBez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path>
                  </a:pathLst>
                </a:custGeom>
                <a:grpFill/>
                <a:ln w="9525">
                  <a:noFill/>
                </a:ln>
              </p:spPr>
              <p:txBody>
                <a:bodyPr/>
                <a:lstStyle/>
                <a:p>
                  <a:endParaRPr lang="zh-CN" altLang="en-US"/>
                </a:p>
              </p:txBody>
            </p:sp>
            <p:sp>
              <p:nvSpPr>
                <p:cNvPr id="75" name="Freeform 123"/>
                <p:cNvSpPr/>
                <p:nvPr/>
              </p:nvSpPr>
              <p:spPr>
                <a:xfrm>
                  <a:off x="10706" y="6329"/>
                  <a:ext cx="174"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 ang="0">
                      <a:pos x="120967500" y="0"/>
                    </a:cxn>
                  </a:cxnLst>
                  <a:rect l="0" t="0" r="0" b="0"/>
                  <a:pathLst>
                    <a:path w="25" h="24">
                      <a:moveTo>
                        <a:pt x="12" y="0"/>
                      </a:move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cubicBezTo>
                        <a:pt x="19" y="1"/>
                        <a:pt x="16" y="0"/>
                        <a:pt x="12" y="0"/>
                      </a:cubicBezTo>
                    </a:path>
                  </a:pathLst>
                </a:custGeom>
                <a:grpFill/>
                <a:ln w="9525">
                  <a:noFill/>
                </a:ln>
              </p:spPr>
              <p:txBody>
                <a:bodyPr/>
                <a:lstStyle/>
                <a:p>
                  <a:endParaRPr lang="zh-CN" altLang="en-US"/>
                </a:p>
              </p:txBody>
            </p:sp>
            <p:sp>
              <p:nvSpPr>
                <p:cNvPr id="76" name="Freeform 124"/>
                <p:cNvSpPr/>
                <p:nvPr/>
              </p:nvSpPr>
              <p:spPr>
                <a:xfrm>
                  <a:off x="9678" y="8131"/>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7" name="Freeform 125"/>
                <p:cNvSpPr/>
                <p:nvPr/>
              </p:nvSpPr>
              <p:spPr>
                <a:xfrm>
                  <a:off x="9935" y="813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78" name="Freeform 126"/>
                <p:cNvSpPr/>
                <p:nvPr/>
              </p:nvSpPr>
              <p:spPr>
                <a:xfrm>
                  <a:off x="9935" y="7873"/>
                  <a:ext cx="164" cy="167"/>
                </a:xfrm>
                <a:custGeom>
                  <a:avLst/>
                  <a:gdLst/>
                  <a:ahLst/>
                  <a:cxnLst>
                    <a:cxn ang="0">
                      <a:pos x="202966013" y="40322500"/>
                    </a:cxn>
                    <a:cxn ang="0">
                      <a:pos x="115982800" y="0"/>
                    </a:cxn>
                    <a:cxn ang="0">
                      <a:pos x="38661970" y="40322500"/>
                    </a:cxn>
                    <a:cxn ang="0">
                      <a:pos x="0" y="120967500"/>
                    </a:cxn>
                    <a:cxn ang="0">
                      <a:pos x="38661970" y="201612500"/>
                    </a:cxn>
                    <a:cxn ang="0">
                      <a:pos x="115982800" y="241935000"/>
                    </a:cxn>
                    <a:cxn ang="0">
                      <a:pos x="202966013" y="201612500"/>
                    </a:cxn>
                    <a:cxn ang="0">
                      <a:pos x="231962490" y="120967500"/>
                    </a:cxn>
                    <a:cxn ang="0">
                      <a:pos x="202966013" y="40322500"/>
                    </a:cxn>
                  </a:cxnLst>
                  <a:rect l="0" t="0" r="0" b="0"/>
                  <a:pathLst>
                    <a:path w="24" h="24">
                      <a:moveTo>
                        <a:pt x="21" y="4"/>
                      </a:moveTo>
                      <a:cubicBezTo>
                        <a:pt x="18"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79" name="Freeform 128"/>
                <p:cNvSpPr/>
                <p:nvPr/>
              </p:nvSpPr>
              <p:spPr>
                <a:xfrm>
                  <a:off x="10197" y="7357"/>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2"/>
                        <a:pt x="15" y="0"/>
                        <a:pt x="11" y="0"/>
                      </a:cubicBezTo>
                      <a:cubicBezTo>
                        <a:pt x="9" y="0"/>
                        <a:pt x="6" y="2"/>
                        <a:pt x="3" y="4"/>
                      </a:cubicBezTo>
                      <a:cubicBezTo>
                        <a:pt x="1" y="6"/>
                        <a:pt x="0" y="9"/>
                        <a:pt x="0" y="12"/>
                      </a:cubicBezTo>
                      <a:cubicBezTo>
                        <a:pt x="0" y="15"/>
                        <a:pt x="1" y="18"/>
                        <a:pt x="3" y="21"/>
                      </a:cubicBezTo>
                      <a:cubicBezTo>
                        <a:pt x="6" y="23"/>
                        <a:pt x="9" y="24"/>
                        <a:pt x="11"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0" name="Freeform 129"/>
                <p:cNvSpPr/>
                <p:nvPr/>
              </p:nvSpPr>
              <p:spPr>
                <a:xfrm>
                  <a:off x="10197" y="7618"/>
                  <a:ext cx="164" cy="167"/>
                </a:xfrm>
                <a:custGeom>
                  <a:avLst/>
                  <a:gdLst/>
                  <a:ahLst/>
                  <a:cxnLst>
                    <a:cxn ang="0">
                      <a:pos x="193303630" y="30241875"/>
                    </a:cxn>
                    <a:cxn ang="0">
                      <a:pos x="106317307" y="0"/>
                    </a:cxn>
                    <a:cxn ang="0">
                      <a:pos x="28996477" y="30241875"/>
                    </a:cxn>
                    <a:cxn ang="0">
                      <a:pos x="0" y="110886875"/>
                    </a:cxn>
                    <a:cxn ang="0">
                      <a:pos x="28996477" y="201612500"/>
                    </a:cxn>
                    <a:cxn ang="0">
                      <a:pos x="106317307" y="241935000"/>
                    </a:cxn>
                    <a:cxn ang="0">
                      <a:pos x="193303630" y="201612500"/>
                    </a:cxn>
                    <a:cxn ang="0">
                      <a:pos x="231962490" y="110886875"/>
                    </a:cxn>
                    <a:cxn ang="0">
                      <a:pos x="193303630" y="30241875"/>
                    </a:cxn>
                  </a:cxnLst>
                  <a:rect l="0" t="0" r="0" b="0"/>
                  <a:pathLst>
                    <a:path w="24" h="24">
                      <a:moveTo>
                        <a:pt x="20" y="3"/>
                      </a:moveTo>
                      <a:cubicBezTo>
                        <a:pt x="18" y="1"/>
                        <a:pt x="15" y="0"/>
                        <a:pt x="11" y="0"/>
                      </a:cubicBezTo>
                      <a:cubicBezTo>
                        <a:pt x="9" y="0"/>
                        <a:pt x="6" y="1"/>
                        <a:pt x="3" y="3"/>
                      </a:cubicBezTo>
                      <a:cubicBezTo>
                        <a:pt x="1" y="6"/>
                        <a:pt x="0" y="9"/>
                        <a:pt x="0" y="11"/>
                      </a:cubicBezTo>
                      <a:cubicBezTo>
                        <a:pt x="0" y="15"/>
                        <a:pt x="1" y="18"/>
                        <a:pt x="3" y="20"/>
                      </a:cubicBezTo>
                      <a:cubicBezTo>
                        <a:pt x="6" y="23"/>
                        <a:pt x="9" y="24"/>
                        <a:pt x="11"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81" name="Freeform 130"/>
                <p:cNvSpPr/>
                <p:nvPr/>
              </p:nvSpPr>
              <p:spPr>
                <a:xfrm>
                  <a:off x="10197" y="7873"/>
                  <a:ext cx="164" cy="167"/>
                </a:xfrm>
                <a:custGeom>
                  <a:avLst/>
                  <a:gdLst/>
                  <a:ahLst/>
                  <a:cxnLst>
                    <a:cxn ang="0">
                      <a:pos x="193303630" y="40322500"/>
                    </a:cxn>
                    <a:cxn ang="0">
                      <a:pos x="106317307" y="0"/>
                    </a:cxn>
                    <a:cxn ang="0">
                      <a:pos x="28996477" y="40322500"/>
                    </a:cxn>
                    <a:cxn ang="0">
                      <a:pos x="0" y="120967500"/>
                    </a:cxn>
                    <a:cxn ang="0">
                      <a:pos x="28996477" y="201612500"/>
                    </a:cxn>
                    <a:cxn ang="0">
                      <a:pos x="106317307" y="241935000"/>
                    </a:cxn>
                    <a:cxn ang="0">
                      <a:pos x="193303630" y="201612500"/>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2" name="Freeform 131"/>
                <p:cNvSpPr/>
                <p:nvPr/>
              </p:nvSpPr>
              <p:spPr>
                <a:xfrm>
                  <a:off x="10451" y="7102"/>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83" name="Freeform 132"/>
                <p:cNvSpPr/>
                <p:nvPr/>
              </p:nvSpPr>
              <p:spPr>
                <a:xfrm>
                  <a:off x="10706" y="6583"/>
                  <a:ext cx="174"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 ang="0">
                      <a:pos x="120967500" y="0"/>
                    </a:cxn>
                  </a:cxnLst>
                  <a:rect l="0" t="0" r="0" b="0"/>
                  <a:pathLst>
                    <a:path w="25" h="24">
                      <a:moveTo>
                        <a:pt x="12" y="0"/>
                      </a:move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84" name="Freeform 133"/>
                <p:cNvSpPr/>
                <p:nvPr/>
              </p:nvSpPr>
              <p:spPr>
                <a:xfrm>
                  <a:off x="9162" y="5555"/>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85" name="Freeform 134"/>
                <p:cNvSpPr/>
                <p:nvPr/>
              </p:nvSpPr>
              <p:spPr>
                <a:xfrm>
                  <a:off x="9416"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86" name="Freeform 135"/>
                <p:cNvSpPr/>
                <p:nvPr/>
              </p:nvSpPr>
              <p:spPr>
                <a:xfrm>
                  <a:off x="9935" y="529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87" name="Freeform 136"/>
                <p:cNvSpPr/>
                <p:nvPr/>
              </p:nvSpPr>
              <p:spPr>
                <a:xfrm>
                  <a:off x="10706" y="7873"/>
                  <a:ext cx="174" cy="167"/>
                </a:xfrm>
                <a:custGeom>
                  <a:avLst/>
                  <a:gdLst/>
                  <a:ahLst/>
                  <a:cxnLst>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 ang="0">
                      <a:pos x="120967500" y="0"/>
                    </a:cxn>
                  </a:cxnLst>
                  <a:rect l="0" t="0" r="0" b="0"/>
                  <a:pathLst>
                    <a:path w="25" h="24">
                      <a:moveTo>
                        <a:pt x="12" y="0"/>
                      </a:move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cubicBezTo>
                        <a:pt x="19" y="1"/>
                        <a:pt x="16" y="0"/>
                        <a:pt x="12" y="0"/>
                      </a:cubicBezTo>
                    </a:path>
                  </a:pathLst>
                </a:custGeom>
                <a:grpFill/>
                <a:ln w="9525">
                  <a:noFill/>
                </a:ln>
              </p:spPr>
              <p:txBody>
                <a:bodyPr/>
                <a:lstStyle/>
                <a:p>
                  <a:endParaRPr lang="zh-CN" altLang="en-US"/>
                </a:p>
              </p:txBody>
            </p:sp>
            <p:sp>
              <p:nvSpPr>
                <p:cNvPr id="88" name="Freeform 137"/>
                <p:cNvSpPr/>
                <p:nvPr/>
              </p:nvSpPr>
              <p:spPr>
                <a:xfrm>
                  <a:off x="10971" y="606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89" name="Freeform 138"/>
                <p:cNvSpPr/>
                <p:nvPr/>
              </p:nvSpPr>
              <p:spPr>
                <a:xfrm>
                  <a:off x="10971" y="6329"/>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90" name="Freeform 139"/>
                <p:cNvSpPr/>
                <p:nvPr/>
              </p:nvSpPr>
              <p:spPr>
                <a:xfrm>
                  <a:off x="9935"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91" name="Freeform 140"/>
                <p:cNvSpPr/>
                <p:nvPr/>
              </p:nvSpPr>
              <p:spPr>
                <a:xfrm>
                  <a:off x="10451" y="5293"/>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2" name="Freeform 141"/>
                <p:cNvSpPr/>
                <p:nvPr/>
              </p:nvSpPr>
              <p:spPr>
                <a:xfrm>
                  <a:off x="8907" y="3749"/>
                  <a:ext cx="164" cy="164"/>
                </a:xfrm>
                <a:custGeom>
                  <a:avLst/>
                  <a:gdLst/>
                  <a:ahLst/>
                  <a:cxnLst>
                    <a:cxn ang="0">
                      <a:pos x="193303630" y="38661970"/>
                    </a:cxn>
                    <a:cxn ang="0">
                      <a:pos x="115982800" y="0"/>
                    </a:cxn>
                    <a:cxn ang="0">
                      <a:pos x="28996477" y="38661970"/>
                    </a:cxn>
                    <a:cxn ang="0">
                      <a:pos x="0" y="115982800"/>
                    </a:cxn>
                    <a:cxn ang="0">
                      <a:pos x="28996477"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3" name="Freeform 142"/>
                <p:cNvSpPr/>
                <p:nvPr/>
              </p:nvSpPr>
              <p:spPr>
                <a:xfrm>
                  <a:off x="9162"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94" name="Freeform 143"/>
                <p:cNvSpPr/>
                <p:nvPr/>
              </p:nvSpPr>
              <p:spPr>
                <a:xfrm>
                  <a:off x="8907"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95" name="Freeform 144"/>
                <p:cNvSpPr/>
                <p:nvPr/>
              </p:nvSpPr>
              <p:spPr>
                <a:xfrm>
                  <a:off x="8642"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96" name="Freeform 145"/>
                <p:cNvSpPr/>
                <p:nvPr/>
              </p:nvSpPr>
              <p:spPr>
                <a:xfrm>
                  <a:off x="8907"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97" name="Freeform 146"/>
                <p:cNvSpPr/>
                <p:nvPr/>
              </p:nvSpPr>
              <p:spPr>
                <a:xfrm>
                  <a:off x="941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98" name="Freeform 147"/>
                <p:cNvSpPr/>
                <p:nvPr/>
              </p:nvSpPr>
              <p:spPr>
                <a:xfrm>
                  <a:off x="941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99" name="Freeform 148"/>
                <p:cNvSpPr/>
                <p:nvPr/>
              </p:nvSpPr>
              <p:spPr>
                <a:xfrm>
                  <a:off x="9678"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0" name="Freeform 149"/>
                <p:cNvSpPr/>
                <p:nvPr/>
              </p:nvSpPr>
              <p:spPr>
                <a:xfrm>
                  <a:off x="9678"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01" name="Freeform 150"/>
                <p:cNvSpPr/>
                <p:nvPr/>
              </p:nvSpPr>
              <p:spPr>
                <a:xfrm>
                  <a:off x="9678"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2" name="Freeform 151"/>
                <p:cNvSpPr/>
                <p:nvPr/>
              </p:nvSpPr>
              <p:spPr>
                <a:xfrm>
                  <a:off x="9678"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03" name="Freeform 152"/>
                <p:cNvSpPr/>
                <p:nvPr/>
              </p:nvSpPr>
              <p:spPr>
                <a:xfrm>
                  <a:off x="9935" y="2459"/>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04" name="Freeform 153"/>
                <p:cNvSpPr/>
                <p:nvPr/>
              </p:nvSpPr>
              <p:spPr>
                <a:xfrm>
                  <a:off x="9935"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05" name="Freeform 154"/>
                <p:cNvSpPr/>
                <p:nvPr/>
              </p:nvSpPr>
              <p:spPr>
                <a:xfrm>
                  <a:off x="9935"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06" name="Freeform 155"/>
                <p:cNvSpPr/>
                <p:nvPr/>
              </p:nvSpPr>
              <p:spPr>
                <a:xfrm>
                  <a:off x="9678"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7" name="Freeform 156"/>
                <p:cNvSpPr/>
                <p:nvPr/>
              </p:nvSpPr>
              <p:spPr>
                <a:xfrm>
                  <a:off x="10197" y="2459"/>
                  <a:ext cx="164" cy="164"/>
                </a:xfrm>
                <a:custGeom>
                  <a:avLst/>
                  <a:gdLst/>
                  <a:ahLst/>
                  <a:cxnLst>
                    <a:cxn ang="0">
                      <a:pos x="193303630" y="38661970"/>
                    </a:cxn>
                    <a:cxn ang="0">
                      <a:pos x="106317307" y="0"/>
                    </a:cxn>
                    <a:cxn ang="0">
                      <a:pos x="28996477" y="38661970"/>
                    </a:cxn>
                    <a:cxn ang="0">
                      <a:pos x="0" y="115982800"/>
                    </a:cxn>
                    <a:cxn ang="0">
                      <a:pos x="28996477" y="202966013"/>
                    </a:cxn>
                    <a:cxn ang="0">
                      <a:pos x="106317307" y="231962490"/>
                    </a:cxn>
                    <a:cxn ang="0">
                      <a:pos x="193303630" y="202966013"/>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08" name="Freeform 157"/>
                <p:cNvSpPr/>
                <p:nvPr/>
              </p:nvSpPr>
              <p:spPr>
                <a:xfrm>
                  <a:off x="10197" y="2714"/>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09" name="Freeform 158"/>
                <p:cNvSpPr/>
                <p:nvPr/>
              </p:nvSpPr>
              <p:spPr>
                <a:xfrm>
                  <a:off x="10197" y="4003"/>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3"/>
                        <a:pt x="9" y="25"/>
                        <a:pt x="11"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0" name="Freeform 159"/>
                <p:cNvSpPr/>
                <p:nvPr/>
              </p:nvSpPr>
              <p:spPr>
                <a:xfrm>
                  <a:off x="10197" y="4265"/>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1" name="Freeform 160"/>
                <p:cNvSpPr/>
                <p:nvPr/>
              </p:nvSpPr>
              <p:spPr>
                <a:xfrm>
                  <a:off x="10451" y="2714"/>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2" name="Freeform 161"/>
                <p:cNvSpPr/>
                <p:nvPr/>
              </p:nvSpPr>
              <p:spPr>
                <a:xfrm>
                  <a:off x="10451" y="297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3" name="Freeform 162"/>
                <p:cNvSpPr/>
                <p:nvPr/>
              </p:nvSpPr>
              <p:spPr>
                <a:xfrm>
                  <a:off x="10451" y="4003"/>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14" name="Freeform 163"/>
                <p:cNvSpPr/>
                <p:nvPr/>
              </p:nvSpPr>
              <p:spPr>
                <a:xfrm>
                  <a:off x="10451" y="4265"/>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15" name="Freeform 164"/>
                <p:cNvSpPr/>
                <p:nvPr/>
              </p:nvSpPr>
              <p:spPr>
                <a:xfrm>
                  <a:off x="10706"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16" name="Freeform 165"/>
                <p:cNvSpPr/>
                <p:nvPr/>
              </p:nvSpPr>
              <p:spPr>
                <a:xfrm>
                  <a:off x="10706"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17" name="Freeform 166"/>
                <p:cNvSpPr/>
                <p:nvPr/>
              </p:nvSpPr>
              <p:spPr>
                <a:xfrm>
                  <a:off x="10706"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18" name="Freeform 167"/>
                <p:cNvSpPr/>
                <p:nvPr/>
              </p:nvSpPr>
              <p:spPr>
                <a:xfrm>
                  <a:off x="10971" y="2714"/>
                  <a:ext cx="164" cy="171"/>
                </a:xfrm>
                <a:custGeom>
                  <a:avLst/>
                  <a:gdLst/>
                  <a:ahLst/>
                  <a:cxnLst>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 ang="0">
                      <a:pos x="1159828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119" name="Freeform 168"/>
                <p:cNvSpPr/>
                <p:nvPr/>
              </p:nvSpPr>
              <p:spPr>
                <a:xfrm>
                  <a:off x="10971" y="2975"/>
                  <a:ext cx="164" cy="167"/>
                </a:xfrm>
                <a:custGeom>
                  <a:avLst/>
                  <a:gdLst/>
                  <a:ahLst/>
                  <a:cxnLst>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 ang="0">
                      <a:pos x="115982800" y="0"/>
                    </a:cxn>
                  </a:cxnLst>
                  <a:rect l="0" t="0" r="0" b="0"/>
                  <a:pathLst>
                    <a:path w="24" h="24">
                      <a:moveTo>
                        <a:pt x="12" y="0"/>
                      </a:move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120" name="Freeform 169"/>
                <p:cNvSpPr/>
                <p:nvPr/>
              </p:nvSpPr>
              <p:spPr>
                <a:xfrm>
                  <a:off x="10971" y="4003"/>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endParaRPr lang="zh-CN" altLang="en-US"/>
                </a:p>
              </p:txBody>
            </p:sp>
            <p:sp>
              <p:nvSpPr>
                <p:cNvPr id="121" name="Freeform 170"/>
                <p:cNvSpPr/>
                <p:nvPr/>
              </p:nvSpPr>
              <p:spPr>
                <a:xfrm>
                  <a:off x="10971" y="4265"/>
                  <a:ext cx="164" cy="167"/>
                </a:xfrm>
                <a:custGeom>
                  <a:avLst/>
                  <a:gdLst/>
                  <a:ahLst/>
                  <a:cxnLst>
                    <a:cxn ang="0">
                      <a:pos x="193303630" y="201612500"/>
                    </a:cxn>
                    <a:cxn ang="0">
                      <a:pos x="231962490" y="120967500"/>
                    </a:cxn>
                    <a:cxn ang="0">
                      <a:pos x="193303630" y="30241875"/>
                    </a:cxn>
                    <a:cxn ang="0">
                      <a:pos x="115982800" y="0"/>
                    </a:cxn>
                    <a:cxn ang="0">
                      <a:pos x="28996477" y="30241875"/>
                    </a:cxn>
                    <a:cxn ang="0">
                      <a:pos x="0" y="120967500"/>
                    </a:cxn>
                    <a:cxn ang="0">
                      <a:pos x="28996477" y="201612500"/>
                    </a:cxn>
                    <a:cxn ang="0">
                      <a:pos x="115982800" y="241935000"/>
                    </a:cxn>
                    <a:cxn ang="0">
                      <a:pos x="19330363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122" name="Freeform 171"/>
                <p:cNvSpPr/>
                <p:nvPr/>
              </p:nvSpPr>
              <p:spPr>
                <a:xfrm>
                  <a:off x="10971" y="4519"/>
                  <a:ext cx="164" cy="167"/>
                </a:xfrm>
                <a:custGeom>
                  <a:avLst/>
                  <a:gdLst/>
                  <a:ahLst/>
                  <a:cxnLst>
                    <a:cxn ang="0">
                      <a:pos x="193303630" y="211693125"/>
                    </a:cxn>
                    <a:cxn ang="0">
                      <a:pos x="231962490" y="120967500"/>
                    </a:cxn>
                    <a:cxn ang="0">
                      <a:pos x="193303630" y="40322500"/>
                    </a:cxn>
                    <a:cxn ang="0">
                      <a:pos x="115982800" y="0"/>
                    </a:cxn>
                    <a:cxn ang="0">
                      <a:pos x="28996477" y="40322500"/>
                    </a:cxn>
                    <a:cxn ang="0">
                      <a:pos x="0" y="120967500"/>
                    </a:cxn>
                    <a:cxn ang="0">
                      <a:pos x="28996477" y="211693125"/>
                    </a:cxn>
                    <a:cxn ang="0">
                      <a:pos x="115982800" y="241935000"/>
                    </a:cxn>
                    <a:cxn ang="0">
                      <a:pos x="19330363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123" name="Freeform 172"/>
                <p:cNvSpPr/>
                <p:nvPr/>
              </p:nvSpPr>
              <p:spPr>
                <a:xfrm>
                  <a:off x="11225"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24" name="Freeform 173"/>
                <p:cNvSpPr/>
                <p:nvPr/>
              </p:nvSpPr>
              <p:spPr>
                <a:xfrm>
                  <a:off x="11225"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25" name="Freeform 174"/>
                <p:cNvSpPr/>
                <p:nvPr/>
              </p:nvSpPr>
              <p:spPr>
                <a:xfrm>
                  <a:off x="11225"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26" name="Freeform 175"/>
                <p:cNvSpPr/>
                <p:nvPr/>
              </p:nvSpPr>
              <p:spPr>
                <a:xfrm>
                  <a:off x="11225"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27" name="Freeform 176"/>
                <p:cNvSpPr/>
                <p:nvPr/>
              </p:nvSpPr>
              <p:spPr>
                <a:xfrm>
                  <a:off x="11225"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28" name="Freeform 177"/>
                <p:cNvSpPr/>
                <p:nvPr/>
              </p:nvSpPr>
              <p:spPr>
                <a:xfrm>
                  <a:off x="11479"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29" name="Freeform 178"/>
                <p:cNvSpPr/>
                <p:nvPr/>
              </p:nvSpPr>
              <p:spPr>
                <a:xfrm>
                  <a:off x="11479"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30" name="Freeform 179"/>
                <p:cNvSpPr/>
                <p:nvPr/>
              </p:nvSpPr>
              <p:spPr>
                <a:xfrm>
                  <a:off x="941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131" name="Freeform 180"/>
                <p:cNvSpPr/>
                <p:nvPr/>
              </p:nvSpPr>
              <p:spPr>
                <a:xfrm>
                  <a:off x="9162"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32" name="Freeform 181"/>
                <p:cNvSpPr/>
                <p:nvPr/>
              </p:nvSpPr>
              <p:spPr>
                <a:xfrm>
                  <a:off x="9162"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33" name="Freeform 182"/>
                <p:cNvSpPr/>
                <p:nvPr/>
              </p:nvSpPr>
              <p:spPr>
                <a:xfrm>
                  <a:off x="9935"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34" name="Freeform 184"/>
                <p:cNvSpPr/>
                <p:nvPr/>
              </p:nvSpPr>
              <p:spPr>
                <a:xfrm>
                  <a:off x="8642"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35" name="Freeform 185"/>
                <p:cNvSpPr/>
                <p:nvPr/>
              </p:nvSpPr>
              <p:spPr>
                <a:xfrm>
                  <a:off x="941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36" name="Freeform 186"/>
                <p:cNvSpPr/>
                <p:nvPr/>
              </p:nvSpPr>
              <p:spPr>
                <a:xfrm>
                  <a:off x="9678"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37" name="Freeform 187"/>
                <p:cNvSpPr/>
                <p:nvPr/>
              </p:nvSpPr>
              <p:spPr>
                <a:xfrm>
                  <a:off x="9935"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38" name="Freeform 188"/>
                <p:cNvSpPr/>
                <p:nvPr/>
              </p:nvSpPr>
              <p:spPr>
                <a:xfrm>
                  <a:off x="10451" y="3230"/>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39" name="Freeform 189"/>
                <p:cNvSpPr/>
                <p:nvPr/>
              </p:nvSpPr>
              <p:spPr>
                <a:xfrm>
                  <a:off x="10706"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40" name="Freeform 190"/>
                <p:cNvSpPr/>
                <p:nvPr/>
              </p:nvSpPr>
              <p:spPr>
                <a:xfrm>
                  <a:off x="10971" y="3230"/>
                  <a:ext cx="164" cy="167"/>
                </a:xfrm>
                <a:custGeom>
                  <a:avLst/>
                  <a:gdLst/>
                  <a:ahLst/>
                  <a:cxnLst>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 ang="0">
                      <a:pos x="115982800" y="0"/>
                    </a:cxn>
                  </a:cxnLst>
                  <a:rect l="0" t="0" r="0" b="0"/>
                  <a:pathLst>
                    <a:path w="24" h="24">
                      <a:moveTo>
                        <a:pt x="12" y="0"/>
                      </a:move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141" name="Freeform 191"/>
                <p:cNvSpPr/>
                <p:nvPr/>
              </p:nvSpPr>
              <p:spPr>
                <a:xfrm>
                  <a:off x="11225"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42" name="Freeform 192"/>
                <p:cNvSpPr/>
                <p:nvPr/>
              </p:nvSpPr>
              <p:spPr>
                <a:xfrm>
                  <a:off x="9678"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3" name="Freeform 193"/>
                <p:cNvSpPr/>
                <p:nvPr/>
              </p:nvSpPr>
              <p:spPr>
                <a:xfrm>
                  <a:off x="10197" y="3488"/>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4" name="Freeform 194"/>
                <p:cNvSpPr/>
                <p:nvPr/>
              </p:nvSpPr>
              <p:spPr>
                <a:xfrm>
                  <a:off x="10451" y="3488"/>
                  <a:ext cx="167" cy="171"/>
                </a:xfrm>
                <a:custGeom>
                  <a:avLst/>
                  <a:gdLst/>
                  <a:ahLst/>
                  <a:cxnLst>
                    <a:cxn ang="0">
                      <a:pos x="201612500" y="38725978"/>
                    </a:cxn>
                    <a:cxn ang="0">
                      <a:pos x="120967500" y="0"/>
                    </a:cxn>
                    <a:cxn ang="0">
                      <a:pos x="40322500" y="38725978"/>
                    </a:cxn>
                    <a:cxn ang="0">
                      <a:pos x="0" y="116177934"/>
                    </a:cxn>
                    <a:cxn ang="0">
                      <a:pos x="40322500"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45" name="Freeform 195"/>
                <p:cNvSpPr/>
                <p:nvPr/>
              </p:nvSpPr>
              <p:spPr>
                <a:xfrm>
                  <a:off x="10706"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46" name="Freeform 196"/>
                <p:cNvSpPr/>
                <p:nvPr/>
              </p:nvSpPr>
              <p:spPr>
                <a:xfrm>
                  <a:off x="10971" y="3488"/>
                  <a:ext cx="164" cy="171"/>
                </a:xfrm>
                <a:custGeom>
                  <a:avLst/>
                  <a:gdLst/>
                  <a:ahLst/>
                  <a:cxnLst>
                    <a:cxn ang="0">
                      <a:pos x="193303630" y="203312940"/>
                    </a:cxn>
                    <a:cxn ang="0">
                      <a:pos x="231962490" y="116177934"/>
                    </a:cxn>
                    <a:cxn ang="0">
                      <a:pos x="193303630" y="38725978"/>
                    </a:cxn>
                    <a:cxn ang="0">
                      <a:pos x="115982800" y="0"/>
                    </a:cxn>
                    <a:cxn ang="0">
                      <a:pos x="28996477" y="38725978"/>
                    </a:cxn>
                    <a:cxn ang="0">
                      <a:pos x="0" y="116177934"/>
                    </a:cxn>
                    <a:cxn ang="0">
                      <a:pos x="28996477" y="203312940"/>
                    </a:cxn>
                    <a:cxn ang="0">
                      <a:pos x="115982800" y="242038918"/>
                    </a:cxn>
                    <a:cxn ang="0">
                      <a:pos x="19330363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endParaRPr lang="zh-CN" altLang="en-US"/>
                </a:p>
              </p:txBody>
            </p:sp>
            <p:sp>
              <p:nvSpPr>
                <p:cNvPr id="147" name="Freeform 197"/>
                <p:cNvSpPr/>
                <p:nvPr/>
              </p:nvSpPr>
              <p:spPr>
                <a:xfrm>
                  <a:off x="11225"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48" name="Freeform 198"/>
                <p:cNvSpPr/>
                <p:nvPr/>
              </p:nvSpPr>
              <p:spPr>
                <a:xfrm>
                  <a:off x="941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49" name="Freeform 199"/>
                <p:cNvSpPr/>
                <p:nvPr/>
              </p:nvSpPr>
              <p:spPr>
                <a:xfrm>
                  <a:off x="9678"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0" name="Freeform 200"/>
                <p:cNvSpPr/>
                <p:nvPr/>
              </p:nvSpPr>
              <p:spPr>
                <a:xfrm>
                  <a:off x="9935"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51" name="Freeform 201"/>
                <p:cNvSpPr/>
                <p:nvPr/>
              </p:nvSpPr>
              <p:spPr>
                <a:xfrm>
                  <a:off x="10197" y="3749"/>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2" name="Freeform 202"/>
                <p:cNvSpPr/>
                <p:nvPr/>
              </p:nvSpPr>
              <p:spPr>
                <a:xfrm>
                  <a:off x="10451" y="3749"/>
                  <a:ext cx="167" cy="164"/>
                </a:xfrm>
                <a:custGeom>
                  <a:avLst/>
                  <a:gdLst/>
                  <a:ahLst/>
                  <a:cxnLst>
                    <a:cxn ang="0">
                      <a:pos x="201612500" y="38661970"/>
                    </a:cxn>
                    <a:cxn ang="0">
                      <a:pos x="120967500" y="0"/>
                    </a:cxn>
                    <a:cxn ang="0">
                      <a:pos x="40322500" y="38661970"/>
                    </a:cxn>
                    <a:cxn ang="0">
                      <a:pos x="0" y="115982800"/>
                    </a:cxn>
                    <a:cxn ang="0">
                      <a:pos x="40322500"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53" name="Freeform 203"/>
                <p:cNvSpPr/>
                <p:nvPr/>
              </p:nvSpPr>
              <p:spPr>
                <a:xfrm>
                  <a:off x="10706"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54" name="Freeform 204"/>
                <p:cNvSpPr/>
                <p:nvPr/>
              </p:nvSpPr>
              <p:spPr>
                <a:xfrm>
                  <a:off x="10971" y="3749"/>
                  <a:ext cx="164" cy="164"/>
                </a:xfrm>
                <a:custGeom>
                  <a:avLst/>
                  <a:gdLst/>
                  <a:ahLst/>
                  <a:cxnLst>
                    <a:cxn ang="0">
                      <a:pos x="193303630" y="193303630"/>
                    </a:cxn>
                    <a:cxn ang="0">
                      <a:pos x="231962490" y="115982800"/>
                    </a:cxn>
                    <a:cxn ang="0">
                      <a:pos x="193303630" y="38661970"/>
                    </a:cxn>
                    <a:cxn ang="0">
                      <a:pos x="115982800" y="0"/>
                    </a:cxn>
                    <a:cxn ang="0">
                      <a:pos x="28996477" y="38661970"/>
                    </a:cxn>
                    <a:cxn ang="0">
                      <a:pos x="0" y="115982800"/>
                    </a:cxn>
                    <a:cxn ang="0">
                      <a:pos x="28996477" y="193303630"/>
                    </a:cxn>
                    <a:cxn ang="0">
                      <a:pos x="115982800" y="231962490"/>
                    </a:cxn>
                    <a:cxn ang="0">
                      <a:pos x="19330363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155" name="Freeform 205"/>
                <p:cNvSpPr/>
                <p:nvPr/>
              </p:nvSpPr>
              <p:spPr>
                <a:xfrm>
                  <a:off x="11225"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56" name="Freeform 207"/>
                <p:cNvSpPr/>
                <p:nvPr/>
              </p:nvSpPr>
              <p:spPr>
                <a:xfrm>
                  <a:off x="11479" y="3749"/>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57" name="Freeform 208"/>
                <p:cNvSpPr/>
                <p:nvPr/>
              </p:nvSpPr>
              <p:spPr>
                <a:xfrm>
                  <a:off x="9935" y="2714"/>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158" name="Freeform 209"/>
                <p:cNvSpPr/>
                <p:nvPr/>
              </p:nvSpPr>
              <p:spPr>
                <a:xfrm>
                  <a:off x="10451" y="2201"/>
                  <a:ext cx="167" cy="167"/>
                </a:xfrm>
                <a:custGeom>
                  <a:avLst/>
                  <a:gdLst/>
                  <a:ahLst/>
                  <a:cxnLst>
                    <a:cxn ang="0">
                      <a:pos x="201612500" y="30241875"/>
                    </a:cxn>
                    <a:cxn ang="0">
                      <a:pos x="120967500" y="0"/>
                    </a:cxn>
                    <a:cxn ang="0">
                      <a:pos x="40322500" y="30241875"/>
                    </a:cxn>
                    <a:cxn ang="0">
                      <a:pos x="0" y="120967500"/>
                    </a:cxn>
                    <a:cxn ang="0">
                      <a:pos x="40322500"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59" name="Freeform 210"/>
                <p:cNvSpPr/>
                <p:nvPr/>
              </p:nvSpPr>
              <p:spPr>
                <a:xfrm>
                  <a:off x="10451" y="2459"/>
                  <a:ext cx="167" cy="164"/>
                </a:xfrm>
                <a:custGeom>
                  <a:avLst/>
                  <a:gdLst/>
                  <a:ahLst/>
                  <a:cxnLst>
                    <a:cxn ang="0">
                      <a:pos x="201612500" y="38661970"/>
                    </a:cxn>
                    <a:cxn ang="0">
                      <a:pos x="120967500" y="0"/>
                    </a:cxn>
                    <a:cxn ang="0">
                      <a:pos x="40322500" y="38661970"/>
                    </a:cxn>
                    <a:cxn ang="0">
                      <a:pos x="0" y="115982800"/>
                    </a:cxn>
                    <a:cxn ang="0">
                      <a:pos x="40322500"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60" name="Freeform 211"/>
                <p:cNvSpPr/>
                <p:nvPr/>
              </p:nvSpPr>
              <p:spPr>
                <a:xfrm>
                  <a:off x="10706"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61" name="Freeform 212"/>
                <p:cNvSpPr/>
                <p:nvPr/>
              </p:nvSpPr>
              <p:spPr>
                <a:xfrm>
                  <a:off x="10197" y="2201"/>
                  <a:ext cx="164" cy="167"/>
                </a:xfrm>
                <a:custGeom>
                  <a:avLst/>
                  <a:gdLst/>
                  <a:ahLst/>
                  <a:cxnLst>
                    <a:cxn ang="0">
                      <a:pos x="193303630" y="30241875"/>
                    </a:cxn>
                    <a:cxn ang="0">
                      <a:pos x="106317307" y="0"/>
                    </a:cxn>
                    <a:cxn ang="0">
                      <a:pos x="28996477" y="30241875"/>
                    </a:cxn>
                    <a:cxn ang="0">
                      <a:pos x="0" y="120967500"/>
                    </a:cxn>
                    <a:cxn ang="0">
                      <a:pos x="28996477" y="201612500"/>
                    </a:cxn>
                    <a:cxn ang="0">
                      <a:pos x="106317307" y="241935000"/>
                    </a:cxn>
                    <a:cxn ang="0">
                      <a:pos x="193303630" y="201612500"/>
                    </a:cxn>
                    <a:cxn ang="0">
                      <a:pos x="231962490" y="120967500"/>
                    </a:cxn>
                    <a:cxn ang="0">
                      <a:pos x="193303630" y="30241875"/>
                    </a:cxn>
                  </a:cxnLst>
                  <a:rect l="0" t="0" r="0" b="0"/>
                  <a:pathLst>
                    <a:path w="24" h="24">
                      <a:moveTo>
                        <a:pt x="20" y="3"/>
                      </a:moveTo>
                      <a:cubicBezTo>
                        <a:pt x="18" y="1"/>
                        <a:pt x="15" y="0"/>
                        <a:pt x="11" y="0"/>
                      </a:cubicBezTo>
                      <a:cubicBezTo>
                        <a:pt x="9" y="0"/>
                        <a:pt x="6" y="1"/>
                        <a:pt x="3" y="3"/>
                      </a:cubicBezTo>
                      <a:cubicBezTo>
                        <a:pt x="1" y="6"/>
                        <a:pt x="0" y="9"/>
                        <a:pt x="0" y="12"/>
                      </a:cubicBezTo>
                      <a:cubicBezTo>
                        <a:pt x="0" y="15"/>
                        <a:pt x="1" y="18"/>
                        <a:pt x="3" y="20"/>
                      </a:cubicBezTo>
                      <a:cubicBezTo>
                        <a:pt x="6" y="23"/>
                        <a:pt x="9" y="24"/>
                        <a:pt x="11"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62" name="Freeform 213"/>
                <p:cNvSpPr/>
                <p:nvPr/>
              </p:nvSpPr>
              <p:spPr>
                <a:xfrm>
                  <a:off x="8642"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63" name="Freeform 214"/>
                <p:cNvSpPr/>
                <p:nvPr/>
              </p:nvSpPr>
              <p:spPr>
                <a:xfrm>
                  <a:off x="9162"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64" name="Freeform 215"/>
                <p:cNvSpPr/>
                <p:nvPr/>
              </p:nvSpPr>
              <p:spPr>
                <a:xfrm>
                  <a:off x="8907"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65" name="Freeform 216"/>
                <p:cNvSpPr/>
                <p:nvPr/>
              </p:nvSpPr>
              <p:spPr>
                <a:xfrm>
                  <a:off x="10706" y="426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66" name="Freeform 217"/>
                <p:cNvSpPr/>
                <p:nvPr/>
              </p:nvSpPr>
              <p:spPr>
                <a:xfrm>
                  <a:off x="11479" y="4003"/>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67" name="Freeform 218"/>
                <p:cNvSpPr/>
                <p:nvPr/>
              </p:nvSpPr>
              <p:spPr>
                <a:xfrm>
                  <a:off x="10197" y="1685"/>
                  <a:ext cx="164" cy="164"/>
                </a:xfrm>
                <a:custGeom>
                  <a:avLst/>
                  <a:gdLst/>
                  <a:ahLst/>
                  <a:cxnLst>
                    <a:cxn ang="0">
                      <a:pos x="193303630" y="38661970"/>
                    </a:cxn>
                    <a:cxn ang="0">
                      <a:pos x="106317307" y="0"/>
                    </a:cxn>
                    <a:cxn ang="0">
                      <a:pos x="28996477" y="38661970"/>
                    </a:cxn>
                    <a:cxn ang="0">
                      <a:pos x="0" y="115982800"/>
                    </a:cxn>
                    <a:cxn ang="0">
                      <a:pos x="28996477" y="193303630"/>
                    </a:cxn>
                    <a:cxn ang="0">
                      <a:pos x="106317307" y="231962490"/>
                    </a:cxn>
                    <a:cxn ang="0">
                      <a:pos x="193303630" y="193303630"/>
                    </a:cxn>
                    <a:cxn ang="0">
                      <a:pos x="231962490" y="115982800"/>
                    </a:cxn>
                    <a:cxn ang="0">
                      <a:pos x="193303630" y="3866197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0"/>
                      </a:cubicBezTo>
                      <a:cubicBezTo>
                        <a:pt x="6" y="23"/>
                        <a:pt x="9"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68" name="Freeform 219"/>
                <p:cNvSpPr/>
                <p:nvPr/>
              </p:nvSpPr>
              <p:spPr>
                <a:xfrm>
                  <a:off x="11225"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69" name="Freeform 220"/>
                <p:cNvSpPr/>
                <p:nvPr/>
              </p:nvSpPr>
              <p:spPr>
                <a:xfrm>
                  <a:off x="11479"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70" name="Freeform 221"/>
                <p:cNvSpPr/>
                <p:nvPr/>
              </p:nvSpPr>
              <p:spPr>
                <a:xfrm>
                  <a:off x="11744" y="194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71" name="Freeform 222"/>
                <p:cNvSpPr/>
                <p:nvPr/>
              </p:nvSpPr>
              <p:spPr>
                <a:xfrm>
                  <a:off x="10197" y="4519"/>
                  <a:ext cx="164" cy="167"/>
                </a:xfrm>
                <a:custGeom>
                  <a:avLst/>
                  <a:gdLst/>
                  <a:ahLst/>
                  <a:cxnLst>
                    <a:cxn ang="0">
                      <a:pos x="193303630" y="40322500"/>
                    </a:cxn>
                    <a:cxn ang="0">
                      <a:pos x="106317307" y="0"/>
                    </a:cxn>
                    <a:cxn ang="0">
                      <a:pos x="28996477" y="40322500"/>
                    </a:cxn>
                    <a:cxn ang="0">
                      <a:pos x="0" y="120967500"/>
                    </a:cxn>
                    <a:cxn ang="0">
                      <a:pos x="28996477" y="211693125"/>
                    </a:cxn>
                    <a:cxn ang="0">
                      <a:pos x="106317307" y="241935000"/>
                    </a:cxn>
                    <a:cxn ang="0">
                      <a:pos x="193303630" y="211693125"/>
                    </a:cxn>
                    <a:cxn ang="0">
                      <a:pos x="231962490" y="120967500"/>
                    </a:cxn>
                    <a:cxn ang="0">
                      <a:pos x="193303630" y="40322500"/>
                    </a:cxn>
                  </a:cxnLst>
                  <a:rect l="0" t="0" r="0" b="0"/>
                  <a:pathLst>
                    <a:path w="24" h="24">
                      <a:moveTo>
                        <a:pt x="20" y="4"/>
                      </a:moveTo>
                      <a:cubicBezTo>
                        <a:pt x="18" y="1"/>
                        <a:pt x="15" y="0"/>
                        <a:pt x="11" y="0"/>
                      </a:cubicBezTo>
                      <a:cubicBezTo>
                        <a:pt x="9" y="0"/>
                        <a:pt x="6" y="1"/>
                        <a:pt x="3" y="4"/>
                      </a:cubicBezTo>
                      <a:cubicBezTo>
                        <a:pt x="1" y="6"/>
                        <a:pt x="0" y="9"/>
                        <a:pt x="0" y="12"/>
                      </a:cubicBezTo>
                      <a:cubicBezTo>
                        <a:pt x="0" y="16"/>
                        <a:pt x="1" y="18"/>
                        <a:pt x="3" y="21"/>
                      </a:cubicBezTo>
                      <a:cubicBezTo>
                        <a:pt x="6" y="23"/>
                        <a:pt x="9" y="24"/>
                        <a:pt x="11"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2" name="Freeform 223"/>
                <p:cNvSpPr/>
                <p:nvPr/>
              </p:nvSpPr>
              <p:spPr>
                <a:xfrm>
                  <a:off x="10451" y="4519"/>
                  <a:ext cx="167" cy="167"/>
                </a:xfrm>
                <a:custGeom>
                  <a:avLst/>
                  <a:gdLst/>
                  <a:ahLst/>
                  <a:cxnLst>
                    <a:cxn ang="0">
                      <a:pos x="201612500" y="40322500"/>
                    </a:cxn>
                    <a:cxn ang="0">
                      <a:pos x="120967500" y="0"/>
                    </a:cxn>
                    <a:cxn ang="0">
                      <a:pos x="40322500" y="40322500"/>
                    </a:cxn>
                    <a:cxn ang="0">
                      <a:pos x="0" y="120967500"/>
                    </a:cxn>
                    <a:cxn ang="0">
                      <a:pos x="40322500"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3" name="Freeform 224"/>
                <p:cNvSpPr/>
                <p:nvPr/>
              </p:nvSpPr>
              <p:spPr>
                <a:xfrm>
                  <a:off x="10706"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174" name="Freeform 225"/>
                <p:cNvSpPr/>
                <p:nvPr/>
              </p:nvSpPr>
              <p:spPr>
                <a:xfrm>
                  <a:off x="10971"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75" name="Freeform 226"/>
                <p:cNvSpPr/>
                <p:nvPr/>
              </p:nvSpPr>
              <p:spPr>
                <a:xfrm>
                  <a:off x="10971" y="5293"/>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76" name="Freeform 227"/>
                <p:cNvSpPr/>
                <p:nvPr/>
              </p:nvSpPr>
              <p:spPr>
                <a:xfrm>
                  <a:off x="10971" y="5555"/>
                  <a:ext cx="164" cy="167"/>
                </a:xfrm>
                <a:custGeom>
                  <a:avLst/>
                  <a:gdLst/>
                  <a:ahLst/>
                  <a:cxnLst>
                    <a:cxn ang="0">
                      <a:pos x="193303630" y="30241875"/>
                    </a:cxn>
                    <a:cxn ang="0">
                      <a:pos x="115982800" y="0"/>
                    </a:cxn>
                    <a:cxn ang="0">
                      <a:pos x="28996477" y="30241875"/>
                    </a:cxn>
                    <a:cxn ang="0">
                      <a:pos x="0" y="110886875"/>
                    </a:cxn>
                    <a:cxn ang="0">
                      <a:pos x="28996477"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5" y="0"/>
                        <a:pt x="12" y="0"/>
                      </a:cubicBez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177" name="Freeform 228"/>
                <p:cNvSpPr/>
                <p:nvPr/>
              </p:nvSpPr>
              <p:spPr>
                <a:xfrm>
                  <a:off x="11479" y="2975"/>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178" name="Freeform 229"/>
                <p:cNvSpPr/>
                <p:nvPr/>
              </p:nvSpPr>
              <p:spPr>
                <a:xfrm>
                  <a:off x="11479" y="4519"/>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79" name="Freeform 230"/>
                <p:cNvSpPr/>
                <p:nvPr/>
              </p:nvSpPr>
              <p:spPr>
                <a:xfrm>
                  <a:off x="10971"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80" name="Freeform 231"/>
                <p:cNvSpPr/>
                <p:nvPr/>
              </p:nvSpPr>
              <p:spPr>
                <a:xfrm>
                  <a:off x="11225"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181" name="Freeform 232"/>
                <p:cNvSpPr/>
                <p:nvPr/>
              </p:nvSpPr>
              <p:spPr>
                <a:xfrm>
                  <a:off x="11225"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82" name="Freeform 233"/>
                <p:cNvSpPr/>
                <p:nvPr/>
              </p:nvSpPr>
              <p:spPr>
                <a:xfrm>
                  <a:off x="11225"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183" name="Freeform 234"/>
                <p:cNvSpPr/>
                <p:nvPr/>
              </p:nvSpPr>
              <p:spPr>
                <a:xfrm>
                  <a:off x="11479" y="323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84" name="Freeform 235"/>
                <p:cNvSpPr/>
                <p:nvPr/>
              </p:nvSpPr>
              <p:spPr>
                <a:xfrm>
                  <a:off x="11479" y="3488"/>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85" name="Freeform 236"/>
                <p:cNvSpPr/>
                <p:nvPr/>
              </p:nvSpPr>
              <p:spPr>
                <a:xfrm>
                  <a:off x="11479" y="529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186" name="Freeform 237"/>
                <p:cNvSpPr/>
                <p:nvPr/>
              </p:nvSpPr>
              <p:spPr>
                <a:xfrm>
                  <a:off x="10197" y="4777"/>
                  <a:ext cx="164" cy="171"/>
                </a:xfrm>
                <a:custGeom>
                  <a:avLst/>
                  <a:gdLst/>
                  <a:ahLst/>
                  <a:cxnLst>
                    <a:cxn ang="0">
                      <a:pos x="193303630" y="38725978"/>
                    </a:cxn>
                    <a:cxn ang="0">
                      <a:pos x="106317307" y="0"/>
                    </a:cxn>
                    <a:cxn ang="0">
                      <a:pos x="28996477" y="38725978"/>
                    </a:cxn>
                    <a:cxn ang="0">
                      <a:pos x="0" y="116177934"/>
                    </a:cxn>
                    <a:cxn ang="0">
                      <a:pos x="28996477" y="203312940"/>
                    </a:cxn>
                    <a:cxn ang="0">
                      <a:pos x="106317307" y="242038918"/>
                    </a:cxn>
                    <a:cxn ang="0">
                      <a:pos x="193303630" y="203312940"/>
                    </a:cxn>
                    <a:cxn ang="0">
                      <a:pos x="231962490" y="116177934"/>
                    </a:cxn>
                    <a:cxn ang="0">
                      <a:pos x="193303630" y="38725978"/>
                    </a:cxn>
                  </a:cxnLst>
                  <a:rect l="0" t="0" r="0" b="0"/>
                  <a:pathLst>
                    <a:path w="24" h="25">
                      <a:moveTo>
                        <a:pt x="20" y="4"/>
                      </a:moveTo>
                      <a:cubicBezTo>
                        <a:pt x="18" y="2"/>
                        <a:pt x="15" y="0"/>
                        <a:pt x="11" y="0"/>
                      </a:cubicBezTo>
                      <a:cubicBezTo>
                        <a:pt x="9" y="0"/>
                        <a:pt x="6" y="2"/>
                        <a:pt x="3" y="4"/>
                      </a:cubicBezTo>
                      <a:cubicBezTo>
                        <a:pt x="1" y="6"/>
                        <a:pt x="0" y="9"/>
                        <a:pt x="0" y="12"/>
                      </a:cubicBezTo>
                      <a:cubicBezTo>
                        <a:pt x="0" y="16"/>
                        <a:pt x="1" y="19"/>
                        <a:pt x="3" y="21"/>
                      </a:cubicBezTo>
                      <a:cubicBezTo>
                        <a:pt x="6" y="24"/>
                        <a:pt x="9"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87" name="Freeform 238"/>
                <p:cNvSpPr/>
                <p:nvPr/>
              </p:nvSpPr>
              <p:spPr>
                <a:xfrm>
                  <a:off x="11225" y="5813"/>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188" name="Freeform 239"/>
                <p:cNvSpPr/>
                <p:nvPr/>
              </p:nvSpPr>
              <p:spPr>
                <a:xfrm>
                  <a:off x="11479" y="5555"/>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189" name="Freeform 240"/>
                <p:cNvSpPr/>
                <p:nvPr/>
              </p:nvSpPr>
              <p:spPr>
                <a:xfrm>
                  <a:off x="10706" y="5039"/>
                  <a:ext cx="174"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52015625" y="115982800"/>
                    </a:cxn>
                    <a:cxn ang="0">
                      <a:pos x="211693125"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190" name="Freeform 241"/>
                <p:cNvSpPr/>
                <p:nvPr/>
              </p:nvSpPr>
              <p:spPr>
                <a:xfrm>
                  <a:off x="10706"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191" name="Freeform 242"/>
                <p:cNvSpPr/>
                <p:nvPr/>
              </p:nvSpPr>
              <p:spPr>
                <a:xfrm>
                  <a:off x="11479" y="477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192" name="Freeform 243"/>
                <p:cNvSpPr/>
                <p:nvPr/>
              </p:nvSpPr>
              <p:spPr>
                <a:xfrm>
                  <a:off x="11744"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3" name="Freeform 244"/>
                <p:cNvSpPr/>
                <p:nvPr/>
              </p:nvSpPr>
              <p:spPr>
                <a:xfrm>
                  <a:off x="11744"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4" name="Freeform 245"/>
                <p:cNvSpPr/>
                <p:nvPr/>
              </p:nvSpPr>
              <p:spPr>
                <a:xfrm>
                  <a:off x="11744"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95" name="Freeform 246"/>
                <p:cNvSpPr/>
                <p:nvPr/>
              </p:nvSpPr>
              <p:spPr>
                <a:xfrm>
                  <a:off x="11744"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196" name="Freeform 247"/>
                <p:cNvSpPr/>
                <p:nvPr/>
              </p:nvSpPr>
              <p:spPr>
                <a:xfrm>
                  <a:off x="11744"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197" name="Freeform 248"/>
                <p:cNvSpPr/>
                <p:nvPr/>
              </p:nvSpPr>
              <p:spPr>
                <a:xfrm>
                  <a:off x="11744"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8" name="Freeform 249"/>
                <p:cNvSpPr/>
                <p:nvPr/>
              </p:nvSpPr>
              <p:spPr>
                <a:xfrm>
                  <a:off x="11744"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199" name="Freeform 250"/>
                <p:cNvSpPr/>
                <p:nvPr/>
              </p:nvSpPr>
              <p:spPr>
                <a:xfrm>
                  <a:off x="11744" y="3749"/>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0" name="Freeform 251"/>
                <p:cNvSpPr/>
                <p:nvPr/>
              </p:nvSpPr>
              <p:spPr>
                <a:xfrm>
                  <a:off x="11744"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01" name="Freeform 252"/>
                <p:cNvSpPr/>
                <p:nvPr/>
              </p:nvSpPr>
              <p:spPr>
                <a:xfrm>
                  <a:off x="11744"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02" name="Freeform 253"/>
                <p:cNvSpPr/>
                <p:nvPr/>
              </p:nvSpPr>
              <p:spPr>
                <a:xfrm>
                  <a:off x="11744"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03" name="Freeform 254"/>
                <p:cNvSpPr/>
                <p:nvPr/>
              </p:nvSpPr>
              <p:spPr>
                <a:xfrm>
                  <a:off x="11999" y="297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04" name="Freeform 255"/>
                <p:cNvSpPr/>
                <p:nvPr/>
              </p:nvSpPr>
              <p:spPr>
                <a:xfrm>
                  <a:off x="11999" y="3230"/>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05" name="Freeform 256"/>
                <p:cNvSpPr/>
                <p:nvPr/>
              </p:nvSpPr>
              <p:spPr>
                <a:xfrm>
                  <a:off x="11999" y="3488"/>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06" name="Freeform 257"/>
                <p:cNvSpPr/>
                <p:nvPr/>
              </p:nvSpPr>
              <p:spPr>
                <a:xfrm>
                  <a:off x="11999" y="4519"/>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07" name="Freeform 258"/>
                <p:cNvSpPr/>
                <p:nvPr/>
              </p:nvSpPr>
              <p:spPr>
                <a:xfrm>
                  <a:off x="11999" y="4777"/>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08" name="Freeform 259"/>
                <p:cNvSpPr/>
                <p:nvPr/>
              </p:nvSpPr>
              <p:spPr>
                <a:xfrm>
                  <a:off x="11999" y="5039"/>
                  <a:ext cx="164" cy="164"/>
                </a:xfrm>
                <a:custGeom>
                  <a:avLst/>
                  <a:gdLst/>
                  <a:ahLst/>
                  <a:cxnLst>
                    <a:cxn ang="0">
                      <a:pos x="202966013" y="28996477"/>
                    </a:cxn>
                    <a:cxn ang="0">
                      <a:pos x="115982800" y="0"/>
                    </a:cxn>
                    <a:cxn ang="0">
                      <a:pos x="38661970" y="28996477"/>
                    </a:cxn>
                    <a:cxn ang="0">
                      <a:pos x="0" y="115982800"/>
                    </a:cxn>
                    <a:cxn ang="0">
                      <a:pos x="38661970" y="193303630"/>
                    </a:cxn>
                    <a:cxn ang="0">
                      <a:pos x="115982800" y="231962490"/>
                    </a:cxn>
                    <a:cxn ang="0">
                      <a:pos x="202966013" y="193303630"/>
                    </a:cxn>
                    <a:cxn ang="0">
                      <a:pos x="231962490" y="115982800"/>
                    </a:cxn>
                    <a:cxn ang="0">
                      <a:pos x="202966013"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09" name="Freeform 260"/>
                <p:cNvSpPr/>
                <p:nvPr/>
              </p:nvSpPr>
              <p:spPr>
                <a:xfrm>
                  <a:off x="11999" y="3749"/>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10" name="Freeform 261"/>
                <p:cNvSpPr/>
                <p:nvPr/>
              </p:nvSpPr>
              <p:spPr>
                <a:xfrm>
                  <a:off x="11999" y="4003"/>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11" name="Freeform 262"/>
                <p:cNvSpPr/>
                <p:nvPr/>
              </p:nvSpPr>
              <p:spPr>
                <a:xfrm>
                  <a:off x="11999" y="4265"/>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12" name="Freeform 263"/>
                <p:cNvSpPr/>
                <p:nvPr/>
              </p:nvSpPr>
              <p:spPr>
                <a:xfrm>
                  <a:off x="10451" y="5039"/>
                  <a:ext cx="167" cy="164"/>
                </a:xfrm>
                <a:custGeom>
                  <a:avLst/>
                  <a:gdLst/>
                  <a:ahLst/>
                  <a:cxnLst>
                    <a:cxn ang="0">
                      <a:pos x="201612500" y="28996477"/>
                    </a:cxn>
                    <a:cxn ang="0">
                      <a:pos x="120967500" y="0"/>
                    </a:cxn>
                    <a:cxn ang="0">
                      <a:pos x="40322500" y="28996477"/>
                    </a:cxn>
                    <a:cxn ang="0">
                      <a:pos x="0" y="115982800"/>
                    </a:cxn>
                    <a:cxn ang="0">
                      <a:pos x="40322500"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3" name="Freeform 264"/>
                <p:cNvSpPr/>
                <p:nvPr/>
              </p:nvSpPr>
              <p:spPr>
                <a:xfrm>
                  <a:off x="12260"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4" name="Freeform 265"/>
                <p:cNvSpPr/>
                <p:nvPr/>
              </p:nvSpPr>
              <p:spPr>
                <a:xfrm>
                  <a:off x="12260"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15" name="Freeform 266"/>
                <p:cNvSpPr/>
                <p:nvPr/>
              </p:nvSpPr>
              <p:spPr>
                <a:xfrm>
                  <a:off x="12260"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216" name="Freeform 267"/>
                <p:cNvSpPr/>
                <p:nvPr/>
              </p:nvSpPr>
              <p:spPr>
                <a:xfrm>
                  <a:off x="12260"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endParaRPr lang="zh-CN" altLang="en-US"/>
                </a:p>
              </p:txBody>
            </p:sp>
            <p:sp>
              <p:nvSpPr>
                <p:cNvPr id="217" name="Freeform 268"/>
                <p:cNvSpPr/>
                <p:nvPr/>
              </p:nvSpPr>
              <p:spPr>
                <a:xfrm>
                  <a:off x="12260"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18" name="Freeform 269"/>
                <p:cNvSpPr/>
                <p:nvPr/>
              </p:nvSpPr>
              <p:spPr>
                <a:xfrm>
                  <a:off x="12260"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19" name="Freeform 270"/>
                <p:cNvSpPr/>
                <p:nvPr/>
              </p:nvSpPr>
              <p:spPr>
                <a:xfrm>
                  <a:off x="12260"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20" name="Freeform 271"/>
                <p:cNvSpPr/>
                <p:nvPr/>
              </p:nvSpPr>
              <p:spPr>
                <a:xfrm>
                  <a:off x="12260"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21" name="Freeform 272"/>
                <p:cNvSpPr/>
                <p:nvPr/>
              </p:nvSpPr>
              <p:spPr>
                <a:xfrm>
                  <a:off x="12260"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22" name="Freeform 273"/>
                <p:cNvSpPr/>
                <p:nvPr/>
              </p:nvSpPr>
              <p:spPr>
                <a:xfrm>
                  <a:off x="12260" y="5293"/>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223" name="Freeform 274"/>
                <p:cNvSpPr/>
                <p:nvPr/>
              </p:nvSpPr>
              <p:spPr>
                <a:xfrm>
                  <a:off x="13288"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24" name="Freeform 275"/>
                <p:cNvSpPr/>
                <p:nvPr/>
              </p:nvSpPr>
              <p:spPr>
                <a:xfrm>
                  <a:off x="12514"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25" name="Freeform 276"/>
                <p:cNvSpPr/>
                <p:nvPr/>
              </p:nvSpPr>
              <p:spPr>
                <a:xfrm>
                  <a:off x="12514"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26" name="Freeform 277"/>
                <p:cNvSpPr/>
                <p:nvPr/>
              </p:nvSpPr>
              <p:spPr>
                <a:xfrm>
                  <a:off x="12514"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27" name="Freeform 278"/>
                <p:cNvSpPr/>
                <p:nvPr/>
              </p:nvSpPr>
              <p:spPr>
                <a:xfrm>
                  <a:off x="12514"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28" name="Freeform 279"/>
                <p:cNvSpPr/>
                <p:nvPr/>
              </p:nvSpPr>
              <p:spPr>
                <a:xfrm>
                  <a:off x="12514"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29" name="Freeform 280"/>
                <p:cNvSpPr/>
                <p:nvPr/>
              </p:nvSpPr>
              <p:spPr>
                <a:xfrm>
                  <a:off x="12514"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30" name="Freeform 281"/>
                <p:cNvSpPr/>
                <p:nvPr/>
              </p:nvSpPr>
              <p:spPr>
                <a:xfrm>
                  <a:off x="12514"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31" name="Freeform 282"/>
                <p:cNvSpPr/>
                <p:nvPr/>
              </p:nvSpPr>
              <p:spPr>
                <a:xfrm>
                  <a:off x="12514"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32" name="Freeform 283"/>
                <p:cNvSpPr/>
                <p:nvPr/>
              </p:nvSpPr>
              <p:spPr>
                <a:xfrm>
                  <a:off x="12514"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33" name="Freeform 284"/>
                <p:cNvSpPr/>
                <p:nvPr/>
              </p:nvSpPr>
              <p:spPr>
                <a:xfrm>
                  <a:off x="12514" y="529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34" name="Freeform 285"/>
                <p:cNvSpPr/>
                <p:nvPr/>
              </p:nvSpPr>
              <p:spPr>
                <a:xfrm>
                  <a:off x="12514" y="5555"/>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5"/>
                        <a:pt x="0" y="8"/>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235" name="Freeform 286"/>
                <p:cNvSpPr/>
                <p:nvPr/>
              </p:nvSpPr>
              <p:spPr>
                <a:xfrm>
                  <a:off x="13542" y="1166"/>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36" name="Freeform 287"/>
                <p:cNvSpPr/>
                <p:nvPr/>
              </p:nvSpPr>
              <p:spPr>
                <a:xfrm>
                  <a:off x="13542" y="142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37" name="Freeform 288"/>
                <p:cNvSpPr/>
                <p:nvPr/>
              </p:nvSpPr>
              <p:spPr>
                <a:xfrm>
                  <a:off x="13542" y="1685"/>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38" name="Freeform 289"/>
                <p:cNvSpPr/>
                <p:nvPr/>
              </p:nvSpPr>
              <p:spPr>
                <a:xfrm>
                  <a:off x="12772" y="2201"/>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39" name="Freeform 290"/>
                <p:cNvSpPr/>
                <p:nvPr/>
              </p:nvSpPr>
              <p:spPr>
                <a:xfrm>
                  <a:off x="12772" y="2459"/>
                  <a:ext cx="171" cy="164"/>
                </a:xfrm>
                <a:custGeom>
                  <a:avLst/>
                  <a:gdLst/>
                  <a:ahLst/>
                  <a:cxnLst>
                    <a:cxn ang="0">
                      <a:pos x="203312940" y="38661970"/>
                    </a:cxn>
                    <a:cxn ang="0">
                      <a:pos x="116177934" y="0"/>
                    </a:cxn>
                    <a:cxn ang="0">
                      <a:pos x="38725978" y="38661970"/>
                    </a:cxn>
                    <a:cxn ang="0">
                      <a:pos x="0" y="115982800"/>
                    </a:cxn>
                    <a:cxn ang="0">
                      <a:pos x="38725978" y="202966013"/>
                    </a:cxn>
                    <a:cxn ang="0">
                      <a:pos x="116177934" y="231962490"/>
                    </a:cxn>
                    <a:cxn ang="0">
                      <a:pos x="203312940" y="202966013"/>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0" name="Freeform 291"/>
                <p:cNvSpPr/>
                <p:nvPr/>
              </p:nvSpPr>
              <p:spPr>
                <a:xfrm>
                  <a:off x="12772" y="2714"/>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1" name="Freeform 292"/>
                <p:cNvSpPr/>
                <p:nvPr/>
              </p:nvSpPr>
              <p:spPr>
                <a:xfrm>
                  <a:off x="12772" y="297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2" name="Freeform 293"/>
                <p:cNvSpPr/>
                <p:nvPr/>
              </p:nvSpPr>
              <p:spPr>
                <a:xfrm>
                  <a:off x="12772" y="4003"/>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3" name="Freeform 294"/>
                <p:cNvSpPr/>
                <p:nvPr/>
              </p:nvSpPr>
              <p:spPr>
                <a:xfrm>
                  <a:off x="12772" y="4265"/>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4" name="Freeform 295"/>
                <p:cNvSpPr/>
                <p:nvPr/>
              </p:nvSpPr>
              <p:spPr>
                <a:xfrm>
                  <a:off x="12772" y="4519"/>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5" name="Freeform 296"/>
                <p:cNvSpPr/>
                <p:nvPr/>
              </p:nvSpPr>
              <p:spPr>
                <a:xfrm>
                  <a:off x="12772" y="477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46" name="Freeform 297"/>
                <p:cNvSpPr/>
                <p:nvPr/>
              </p:nvSpPr>
              <p:spPr>
                <a:xfrm>
                  <a:off x="12772" y="5039"/>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47" name="Freeform 298"/>
                <p:cNvSpPr/>
                <p:nvPr/>
              </p:nvSpPr>
              <p:spPr>
                <a:xfrm>
                  <a:off x="12772" y="529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48" name="Freeform 299"/>
                <p:cNvSpPr/>
                <p:nvPr/>
              </p:nvSpPr>
              <p:spPr>
                <a:xfrm>
                  <a:off x="13807" y="142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49" name="Freeform 300"/>
                <p:cNvSpPr/>
                <p:nvPr/>
              </p:nvSpPr>
              <p:spPr>
                <a:xfrm>
                  <a:off x="13807" y="1685"/>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0" name="Freeform 301"/>
                <p:cNvSpPr/>
                <p:nvPr/>
              </p:nvSpPr>
              <p:spPr>
                <a:xfrm>
                  <a:off x="13034" y="2201"/>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1" name="Freeform 302"/>
                <p:cNvSpPr/>
                <p:nvPr/>
              </p:nvSpPr>
              <p:spPr>
                <a:xfrm>
                  <a:off x="13034" y="2459"/>
                  <a:ext cx="164" cy="164"/>
                </a:xfrm>
                <a:custGeom>
                  <a:avLst/>
                  <a:gdLst/>
                  <a:ahLst/>
                  <a:cxnLst>
                    <a:cxn ang="0">
                      <a:pos x="193303630" y="38661970"/>
                    </a:cxn>
                    <a:cxn ang="0">
                      <a:pos x="115982800" y="0"/>
                    </a:cxn>
                    <a:cxn ang="0">
                      <a:pos x="28996477" y="38661970"/>
                    </a:cxn>
                    <a:cxn ang="0">
                      <a:pos x="0" y="115982800"/>
                    </a:cxn>
                    <a:cxn ang="0">
                      <a:pos x="28996477"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2" name="Freeform 303"/>
                <p:cNvSpPr/>
                <p:nvPr/>
              </p:nvSpPr>
              <p:spPr>
                <a:xfrm>
                  <a:off x="13034" y="2714"/>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3" name="Freeform 304"/>
                <p:cNvSpPr/>
                <p:nvPr/>
              </p:nvSpPr>
              <p:spPr>
                <a:xfrm>
                  <a:off x="13034" y="297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4" name="Freeform 305"/>
                <p:cNvSpPr/>
                <p:nvPr/>
              </p:nvSpPr>
              <p:spPr>
                <a:xfrm>
                  <a:off x="13034" y="4003"/>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5" name="Freeform 306"/>
                <p:cNvSpPr/>
                <p:nvPr/>
              </p:nvSpPr>
              <p:spPr>
                <a:xfrm>
                  <a:off x="13034" y="4265"/>
                  <a:ext cx="164" cy="167"/>
                </a:xfrm>
                <a:custGeom>
                  <a:avLst/>
                  <a:gdLst/>
                  <a:ahLst/>
                  <a:cxnLst>
                    <a:cxn ang="0">
                      <a:pos x="193303630" y="30241875"/>
                    </a:cxn>
                    <a:cxn ang="0">
                      <a:pos x="115982800" y="0"/>
                    </a:cxn>
                    <a:cxn ang="0">
                      <a:pos x="28996477" y="30241875"/>
                    </a:cxn>
                    <a:cxn ang="0">
                      <a:pos x="0" y="120967500"/>
                    </a:cxn>
                    <a:cxn ang="0">
                      <a:pos x="28996477"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6" name="Freeform 307"/>
                <p:cNvSpPr/>
                <p:nvPr/>
              </p:nvSpPr>
              <p:spPr>
                <a:xfrm>
                  <a:off x="13034" y="4519"/>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57" name="Freeform 308"/>
                <p:cNvSpPr/>
                <p:nvPr/>
              </p:nvSpPr>
              <p:spPr>
                <a:xfrm>
                  <a:off x="13034"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58" name="Freeform 309"/>
                <p:cNvSpPr/>
                <p:nvPr/>
              </p:nvSpPr>
              <p:spPr>
                <a:xfrm>
                  <a:off x="13034" y="5039"/>
                  <a:ext cx="164" cy="164"/>
                </a:xfrm>
                <a:custGeom>
                  <a:avLst/>
                  <a:gdLst/>
                  <a:ahLst/>
                  <a:cxnLst>
                    <a:cxn ang="0">
                      <a:pos x="193303630" y="28996477"/>
                    </a:cxn>
                    <a:cxn ang="0">
                      <a:pos x="115982800" y="0"/>
                    </a:cxn>
                    <a:cxn ang="0">
                      <a:pos x="28996477" y="28996477"/>
                    </a:cxn>
                    <a:cxn ang="0">
                      <a:pos x="0" y="115982800"/>
                    </a:cxn>
                    <a:cxn ang="0">
                      <a:pos x="28996477"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59" name="Freeform 310"/>
                <p:cNvSpPr/>
                <p:nvPr/>
              </p:nvSpPr>
              <p:spPr>
                <a:xfrm>
                  <a:off x="13542" y="5555"/>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5"/>
                        <a:pt x="0" y="8"/>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260" name="Freeform 311"/>
                <p:cNvSpPr/>
                <p:nvPr/>
              </p:nvSpPr>
              <p:spPr>
                <a:xfrm>
                  <a:off x="13542" y="5813"/>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61" name="Freeform 312"/>
                <p:cNvSpPr/>
                <p:nvPr/>
              </p:nvSpPr>
              <p:spPr>
                <a:xfrm>
                  <a:off x="1328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2" name="Freeform 313"/>
                <p:cNvSpPr/>
                <p:nvPr/>
              </p:nvSpPr>
              <p:spPr>
                <a:xfrm>
                  <a:off x="1328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3" name="Freeform 314"/>
                <p:cNvSpPr/>
                <p:nvPr/>
              </p:nvSpPr>
              <p:spPr>
                <a:xfrm>
                  <a:off x="1328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4" name="Freeform 315"/>
                <p:cNvSpPr/>
                <p:nvPr/>
              </p:nvSpPr>
              <p:spPr>
                <a:xfrm>
                  <a:off x="1328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5" name="Freeform 316"/>
                <p:cNvSpPr/>
                <p:nvPr/>
              </p:nvSpPr>
              <p:spPr>
                <a:xfrm>
                  <a:off x="1328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6" name="Freeform 317"/>
                <p:cNvSpPr/>
                <p:nvPr/>
              </p:nvSpPr>
              <p:spPr>
                <a:xfrm>
                  <a:off x="1328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67" name="Freeform 318"/>
                <p:cNvSpPr/>
                <p:nvPr/>
              </p:nvSpPr>
              <p:spPr>
                <a:xfrm>
                  <a:off x="1328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268" name="Freeform 319"/>
                <p:cNvSpPr/>
                <p:nvPr/>
              </p:nvSpPr>
              <p:spPr>
                <a:xfrm>
                  <a:off x="1328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269" name="Freeform 320"/>
                <p:cNvSpPr/>
                <p:nvPr/>
              </p:nvSpPr>
              <p:spPr>
                <a:xfrm>
                  <a:off x="13288"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270" name="Freeform 321"/>
                <p:cNvSpPr/>
                <p:nvPr/>
              </p:nvSpPr>
              <p:spPr>
                <a:xfrm>
                  <a:off x="13807" y="5555"/>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8" y="0"/>
                        <a:pt x="6" y="1"/>
                        <a:pt x="4" y="3"/>
                      </a:cubicBezTo>
                      <a:cubicBezTo>
                        <a:pt x="1" y="5"/>
                        <a:pt x="0" y="8"/>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8"/>
                        <a:pt x="23" y="5"/>
                        <a:pt x="20" y="3"/>
                      </a:cubicBezTo>
                    </a:path>
                  </a:pathLst>
                </a:custGeom>
                <a:grpFill/>
                <a:ln w="9525">
                  <a:noFill/>
                </a:ln>
              </p:spPr>
              <p:txBody>
                <a:bodyPr/>
                <a:lstStyle/>
                <a:p>
                  <a:endParaRPr lang="zh-CN" altLang="en-US"/>
                </a:p>
              </p:txBody>
            </p:sp>
            <p:sp>
              <p:nvSpPr>
                <p:cNvPr id="271" name="Freeform 322"/>
                <p:cNvSpPr/>
                <p:nvPr/>
              </p:nvSpPr>
              <p:spPr>
                <a:xfrm>
                  <a:off x="13807" y="5813"/>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72" name="Freeform 323"/>
                <p:cNvSpPr/>
                <p:nvPr/>
              </p:nvSpPr>
              <p:spPr>
                <a:xfrm>
                  <a:off x="13542"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3" name="Freeform 324"/>
                <p:cNvSpPr/>
                <p:nvPr/>
              </p:nvSpPr>
              <p:spPr>
                <a:xfrm>
                  <a:off x="13542"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74" name="Freeform 325"/>
                <p:cNvSpPr/>
                <p:nvPr/>
              </p:nvSpPr>
              <p:spPr>
                <a:xfrm>
                  <a:off x="13542"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75" name="Freeform 326"/>
                <p:cNvSpPr/>
                <p:nvPr/>
              </p:nvSpPr>
              <p:spPr>
                <a:xfrm>
                  <a:off x="13542"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6" name="Freeform 327"/>
                <p:cNvSpPr/>
                <p:nvPr/>
              </p:nvSpPr>
              <p:spPr>
                <a:xfrm>
                  <a:off x="13542" y="4003"/>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77" name="Freeform 328"/>
                <p:cNvSpPr/>
                <p:nvPr/>
              </p:nvSpPr>
              <p:spPr>
                <a:xfrm>
                  <a:off x="13542" y="426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78" name="Freeform 329"/>
                <p:cNvSpPr/>
                <p:nvPr/>
              </p:nvSpPr>
              <p:spPr>
                <a:xfrm>
                  <a:off x="13542" y="4519"/>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79" name="Freeform 330"/>
                <p:cNvSpPr/>
                <p:nvPr/>
              </p:nvSpPr>
              <p:spPr>
                <a:xfrm>
                  <a:off x="13542" y="4777"/>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280" name="Freeform 331"/>
                <p:cNvSpPr/>
                <p:nvPr/>
              </p:nvSpPr>
              <p:spPr>
                <a:xfrm>
                  <a:off x="13542" y="5039"/>
                  <a:ext cx="174" cy="164"/>
                </a:xfrm>
                <a:custGeom>
                  <a:avLst/>
                  <a:gdLst/>
                  <a:ahLst/>
                  <a:cxnLst>
                    <a:cxn ang="0">
                      <a:pos x="211693125" y="28996477"/>
                    </a:cxn>
                    <a:cxn ang="0">
                      <a:pos x="131048125" y="0"/>
                    </a:cxn>
                    <a:cxn ang="0">
                      <a:pos x="40322500" y="28996477"/>
                    </a:cxn>
                    <a:cxn ang="0">
                      <a:pos x="0" y="115982800"/>
                    </a:cxn>
                    <a:cxn ang="0">
                      <a:pos x="40322500" y="193303630"/>
                    </a:cxn>
                    <a:cxn ang="0">
                      <a:pos x="131048125" y="231962490"/>
                    </a:cxn>
                    <a:cxn ang="0">
                      <a:pos x="211693125" y="193303630"/>
                    </a:cxn>
                    <a:cxn ang="0">
                      <a:pos x="252015625" y="115982800"/>
                    </a:cxn>
                    <a:cxn ang="0">
                      <a:pos x="211693125" y="28996477"/>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281" name="Freeform 332"/>
                <p:cNvSpPr/>
                <p:nvPr/>
              </p:nvSpPr>
              <p:spPr>
                <a:xfrm>
                  <a:off x="13542" y="529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282" name="Freeform 333"/>
                <p:cNvSpPr/>
                <p:nvPr/>
              </p:nvSpPr>
              <p:spPr>
                <a:xfrm>
                  <a:off x="13807" y="2201"/>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3" name="Freeform 334"/>
                <p:cNvSpPr/>
                <p:nvPr/>
              </p:nvSpPr>
              <p:spPr>
                <a:xfrm>
                  <a:off x="13807" y="2459"/>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84" name="Freeform 335"/>
                <p:cNvSpPr/>
                <p:nvPr/>
              </p:nvSpPr>
              <p:spPr>
                <a:xfrm>
                  <a:off x="13807" y="2714"/>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85" name="Freeform 336"/>
                <p:cNvSpPr/>
                <p:nvPr/>
              </p:nvSpPr>
              <p:spPr>
                <a:xfrm>
                  <a:off x="13807" y="297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6" name="Freeform 337"/>
                <p:cNvSpPr/>
                <p:nvPr/>
              </p:nvSpPr>
              <p:spPr>
                <a:xfrm>
                  <a:off x="13807" y="4003"/>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87" name="Freeform 338"/>
                <p:cNvSpPr/>
                <p:nvPr/>
              </p:nvSpPr>
              <p:spPr>
                <a:xfrm>
                  <a:off x="13807" y="4265"/>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88" name="Freeform 339"/>
                <p:cNvSpPr/>
                <p:nvPr/>
              </p:nvSpPr>
              <p:spPr>
                <a:xfrm>
                  <a:off x="13807" y="4519"/>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289" name="Freeform 340"/>
                <p:cNvSpPr/>
                <p:nvPr/>
              </p:nvSpPr>
              <p:spPr>
                <a:xfrm>
                  <a:off x="13807" y="477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290" name="Freeform 341"/>
                <p:cNvSpPr/>
                <p:nvPr/>
              </p:nvSpPr>
              <p:spPr>
                <a:xfrm>
                  <a:off x="13807" y="5039"/>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1" name="Freeform 342"/>
                <p:cNvSpPr/>
                <p:nvPr/>
              </p:nvSpPr>
              <p:spPr>
                <a:xfrm>
                  <a:off x="14062" y="6329"/>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92" name="Freeform 343"/>
                <p:cNvSpPr/>
                <p:nvPr/>
              </p:nvSpPr>
              <p:spPr>
                <a:xfrm>
                  <a:off x="13807"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293" name="Freeform 344"/>
                <p:cNvSpPr/>
                <p:nvPr/>
              </p:nvSpPr>
              <p:spPr>
                <a:xfrm>
                  <a:off x="14323" y="6329"/>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294" name="Freeform 345"/>
                <p:cNvSpPr/>
                <p:nvPr/>
              </p:nvSpPr>
              <p:spPr>
                <a:xfrm>
                  <a:off x="14062" y="658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295" name="Freeform 346"/>
                <p:cNvSpPr/>
                <p:nvPr/>
              </p:nvSpPr>
              <p:spPr>
                <a:xfrm>
                  <a:off x="14062" y="194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4"/>
                        <a:pt x="13"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96" name="Freeform 347"/>
                <p:cNvSpPr/>
                <p:nvPr/>
              </p:nvSpPr>
              <p:spPr>
                <a:xfrm>
                  <a:off x="14062" y="2201"/>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297" name="Freeform 348"/>
                <p:cNvSpPr/>
                <p:nvPr/>
              </p:nvSpPr>
              <p:spPr>
                <a:xfrm>
                  <a:off x="14062" y="2459"/>
                  <a:ext cx="171" cy="164"/>
                </a:xfrm>
                <a:custGeom>
                  <a:avLst/>
                  <a:gdLst/>
                  <a:ahLst/>
                  <a:cxnLst>
                    <a:cxn ang="0">
                      <a:pos x="203312940" y="38661970"/>
                    </a:cxn>
                    <a:cxn ang="0">
                      <a:pos x="125860984" y="0"/>
                    </a:cxn>
                    <a:cxn ang="0">
                      <a:pos x="38725978" y="38661970"/>
                    </a:cxn>
                    <a:cxn ang="0">
                      <a:pos x="0" y="115982800"/>
                    </a:cxn>
                    <a:cxn ang="0">
                      <a:pos x="38725978" y="202966013"/>
                    </a:cxn>
                    <a:cxn ang="0">
                      <a:pos x="125860984" y="231962490"/>
                    </a:cxn>
                    <a:cxn ang="0">
                      <a:pos x="203312940" y="202966013"/>
                    </a:cxn>
                    <a:cxn ang="0">
                      <a:pos x="242038918" y="115982800"/>
                    </a:cxn>
                    <a:cxn ang="0">
                      <a:pos x="203312940"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298" name="Freeform 349"/>
                <p:cNvSpPr/>
                <p:nvPr/>
              </p:nvSpPr>
              <p:spPr>
                <a:xfrm>
                  <a:off x="14062"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299" name="Freeform 350"/>
                <p:cNvSpPr/>
                <p:nvPr/>
              </p:nvSpPr>
              <p:spPr>
                <a:xfrm>
                  <a:off x="14062"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00" name="Freeform 351"/>
                <p:cNvSpPr/>
                <p:nvPr/>
              </p:nvSpPr>
              <p:spPr>
                <a:xfrm>
                  <a:off x="14062" y="4003"/>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01" name="Freeform 352"/>
                <p:cNvSpPr/>
                <p:nvPr/>
              </p:nvSpPr>
              <p:spPr>
                <a:xfrm>
                  <a:off x="14062"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02" name="Freeform 353"/>
                <p:cNvSpPr/>
                <p:nvPr/>
              </p:nvSpPr>
              <p:spPr>
                <a:xfrm>
                  <a:off x="14062" y="4519"/>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03" name="Freeform 354"/>
                <p:cNvSpPr/>
                <p:nvPr/>
              </p:nvSpPr>
              <p:spPr>
                <a:xfrm>
                  <a:off x="14062" y="4777"/>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04" name="Freeform 355"/>
                <p:cNvSpPr/>
                <p:nvPr/>
              </p:nvSpPr>
              <p:spPr>
                <a:xfrm>
                  <a:off x="14062" y="5293"/>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05" name="Freeform 356"/>
                <p:cNvSpPr/>
                <p:nvPr/>
              </p:nvSpPr>
              <p:spPr>
                <a:xfrm>
                  <a:off x="14323"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06" name="Freeform 357"/>
                <p:cNvSpPr/>
                <p:nvPr/>
              </p:nvSpPr>
              <p:spPr>
                <a:xfrm>
                  <a:off x="14323"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07" name="Freeform 358"/>
                <p:cNvSpPr/>
                <p:nvPr/>
              </p:nvSpPr>
              <p:spPr>
                <a:xfrm>
                  <a:off x="14323"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308" name="Freeform 359"/>
                <p:cNvSpPr/>
                <p:nvPr/>
              </p:nvSpPr>
              <p:spPr>
                <a:xfrm>
                  <a:off x="14323"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endParaRPr lang="zh-CN" altLang="en-US"/>
                </a:p>
              </p:txBody>
            </p:sp>
            <p:sp>
              <p:nvSpPr>
                <p:cNvPr id="309" name="Freeform 360"/>
                <p:cNvSpPr/>
                <p:nvPr/>
              </p:nvSpPr>
              <p:spPr>
                <a:xfrm>
                  <a:off x="14578"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10" name="Freeform 361"/>
                <p:cNvSpPr/>
                <p:nvPr/>
              </p:nvSpPr>
              <p:spPr>
                <a:xfrm>
                  <a:off x="14578"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1" name="Freeform 362"/>
                <p:cNvSpPr/>
                <p:nvPr/>
              </p:nvSpPr>
              <p:spPr>
                <a:xfrm>
                  <a:off x="14578"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12" name="Freeform 363"/>
                <p:cNvSpPr/>
                <p:nvPr/>
              </p:nvSpPr>
              <p:spPr>
                <a:xfrm>
                  <a:off x="14578"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3" name="Freeform 364"/>
                <p:cNvSpPr/>
                <p:nvPr/>
              </p:nvSpPr>
              <p:spPr>
                <a:xfrm>
                  <a:off x="14835" y="2714"/>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14" name="Freeform 365"/>
                <p:cNvSpPr/>
                <p:nvPr/>
              </p:nvSpPr>
              <p:spPr>
                <a:xfrm>
                  <a:off x="14835" y="297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5" name="Freeform 366"/>
                <p:cNvSpPr/>
                <p:nvPr/>
              </p:nvSpPr>
              <p:spPr>
                <a:xfrm>
                  <a:off x="14835" y="4265"/>
                  <a:ext cx="171" cy="167"/>
                </a:xfrm>
                <a:custGeom>
                  <a:avLst/>
                  <a:gdLst/>
                  <a:ahLst/>
                  <a:cxnLst>
                    <a:cxn ang="0">
                      <a:pos x="203312940" y="30241875"/>
                    </a:cxn>
                    <a:cxn ang="0">
                      <a:pos x="125860984" y="0"/>
                    </a:cxn>
                    <a:cxn ang="0">
                      <a:pos x="38725978" y="30241875"/>
                    </a:cxn>
                    <a:cxn ang="0">
                      <a:pos x="0" y="120967500"/>
                    </a:cxn>
                    <a:cxn ang="0">
                      <a:pos x="38725978" y="201612500"/>
                    </a:cxn>
                    <a:cxn ang="0">
                      <a:pos x="125860984" y="241935000"/>
                    </a:cxn>
                    <a:cxn ang="0">
                      <a:pos x="203312940" y="201612500"/>
                    </a:cxn>
                    <a:cxn ang="0">
                      <a:pos x="242038918" y="120967500"/>
                    </a:cxn>
                    <a:cxn ang="0">
                      <a:pos x="203312940"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16" name="Freeform 367"/>
                <p:cNvSpPr/>
                <p:nvPr/>
              </p:nvSpPr>
              <p:spPr>
                <a:xfrm>
                  <a:off x="14578"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17" name="Freeform 368"/>
                <p:cNvSpPr/>
                <p:nvPr/>
              </p:nvSpPr>
              <p:spPr>
                <a:xfrm>
                  <a:off x="15606"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18" name="Freeform 369"/>
                <p:cNvSpPr/>
                <p:nvPr/>
              </p:nvSpPr>
              <p:spPr>
                <a:xfrm>
                  <a:off x="15606"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19" name="Freeform 370"/>
                <p:cNvSpPr/>
                <p:nvPr/>
              </p:nvSpPr>
              <p:spPr>
                <a:xfrm>
                  <a:off x="15871"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20" name="Freeform 371"/>
                <p:cNvSpPr/>
                <p:nvPr/>
              </p:nvSpPr>
              <p:spPr>
                <a:xfrm>
                  <a:off x="15871"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1" name="Freeform 372"/>
                <p:cNvSpPr/>
                <p:nvPr/>
              </p:nvSpPr>
              <p:spPr>
                <a:xfrm>
                  <a:off x="16125"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22" name="Freeform 373"/>
                <p:cNvSpPr/>
                <p:nvPr/>
              </p:nvSpPr>
              <p:spPr>
                <a:xfrm>
                  <a:off x="16386" y="2975"/>
                  <a:ext cx="167" cy="167"/>
                </a:xfrm>
                <a:custGeom>
                  <a:avLst/>
                  <a:gdLst/>
                  <a:ahLst/>
                  <a:cxnLst>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Lst>
                  <a:rect l="0" t="0" r="0" b="0"/>
                  <a:pathLst>
                    <a:path w="24" h="24">
                      <a:moveTo>
                        <a:pt x="12" y="0"/>
                      </a:move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cubicBezTo>
                        <a:pt x="18" y="1"/>
                        <a:pt x="15" y="0"/>
                        <a:pt x="12" y="0"/>
                      </a:cubicBezTo>
                    </a:path>
                  </a:pathLst>
                </a:custGeom>
                <a:grpFill/>
                <a:ln w="9525">
                  <a:noFill/>
                </a:ln>
              </p:spPr>
              <p:txBody>
                <a:bodyPr/>
                <a:lstStyle/>
                <a:p>
                  <a:endParaRPr lang="zh-CN" altLang="en-US"/>
                </a:p>
              </p:txBody>
            </p:sp>
            <p:sp>
              <p:nvSpPr>
                <p:cNvPr id="323" name="Freeform 374"/>
                <p:cNvSpPr/>
                <p:nvPr/>
              </p:nvSpPr>
              <p:spPr>
                <a:xfrm>
                  <a:off x="13807"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4" name="Freeform 375"/>
                <p:cNvSpPr/>
                <p:nvPr/>
              </p:nvSpPr>
              <p:spPr>
                <a:xfrm>
                  <a:off x="13807" y="529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25" name="Freeform 376"/>
                <p:cNvSpPr/>
                <p:nvPr/>
              </p:nvSpPr>
              <p:spPr>
                <a:xfrm>
                  <a:off x="14062" y="5039"/>
                  <a:ext cx="171" cy="164"/>
                </a:xfrm>
                <a:custGeom>
                  <a:avLst/>
                  <a:gdLst/>
                  <a:ahLst/>
                  <a:cxnLst>
                    <a:cxn ang="0">
                      <a:pos x="203312940" y="28996477"/>
                    </a:cxn>
                    <a:cxn ang="0">
                      <a:pos x="125860984" y="0"/>
                    </a:cxn>
                    <a:cxn ang="0">
                      <a:pos x="38725978" y="28996477"/>
                    </a:cxn>
                    <a:cxn ang="0">
                      <a:pos x="0" y="115982800"/>
                    </a:cxn>
                    <a:cxn ang="0">
                      <a:pos x="38725978" y="193303630"/>
                    </a:cxn>
                    <a:cxn ang="0">
                      <a:pos x="125860984" y="231962490"/>
                    </a:cxn>
                    <a:cxn ang="0">
                      <a:pos x="203312940" y="193303630"/>
                    </a:cxn>
                    <a:cxn ang="0">
                      <a:pos x="242038918" y="115982800"/>
                    </a:cxn>
                    <a:cxn ang="0">
                      <a:pos x="203312940" y="28996477"/>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326" name="Freeform 377"/>
                <p:cNvSpPr/>
                <p:nvPr/>
              </p:nvSpPr>
              <p:spPr>
                <a:xfrm>
                  <a:off x="14578"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27" name="Freeform 378"/>
                <p:cNvSpPr/>
                <p:nvPr/>
              </p:nvSpPr>
              <p:spPr>
                <a:xfrm>
                  <a:off x="15097" y="4777"/>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28" name="Freeform 379"/>
                <p:cNvSpPr/>
                <p:nvPr/>
              </p:nvSpPr>
              <p:spPr>
                <a:xfrm>
                  <a:off x="16125"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29" name="Freeform 380"/>
                <p:cNvSpPr/>
                <p:nvPr/>
              </p:nvSpPr>
              <p:spPr>
                <a:xfrm>
                  <a:off x="16386"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30" name="Freeform 381"/>
                <p:cNvSpPr/>
                <p:nvPr/>
              </p:nvSpPr>
              <p:spPr>
                <a:xfrm>
                  <a:off x="16125"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31" name="Freeform 382"/>
                <p:cNvSpPr/>
                <p:nvPr/>
              </p:nvSpPr>
              <p:spPr>
                <a:xfrm>
                  <a:off x="16386" y="2459"/>
                  <a:ext cx="167" cy="164"/>
                </a:xfrm>
                <a:custGeom>
                  <a:avLst/>
                  <a:gdLst/>
                  <a:ahLst/>
                  <a:cxnLst>
                    <a:cxn ang="0">
                      <a:pos x="201612500" y="202966013"/>
                    </a:cxn>
                    <a:cxn ang="0">
                      <a:pos x="241935000" y="115982800"/>
                    </a:cxn>
                    <a:cxn ang="0">
                      <a:pos x="201612500" y="38661970"/>
                    </a:cxn>
                    <a:cxn ang="0">
                      <a:pos x="120967500" y="0"/>
                    </a:cxn>
                    <a:cxn ang="0">
                      <a:pos x="30241875" y="38661970"/>
                    </a:cxn>
                    <a:cxn ang="0">
                      <a:pos x="0" y="115982800"/>
                    </a:cxn>
                    <a:cxn ang="0">
                      <a:pos x="30241875" y="202966013"/>
                    </a:cxn>
                    <a:cxn ang="0">
                      <a:pos x="120967500" y="231962490"/>
                    </a:cxn>
                    <a:cxn ang="0">
                      <a:pos x="201612500" y="202966013"/>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32" name="Freeform 383"/>
                <p:cNvSpPr/>
                <p:nvPr/>
              </p:nvSpPr>
              <p:spPr>
                <a:xfrm>
                  <a:off x="12260"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333" name="Freeform 384"/>
                <p:cNvSpPr/>
                <p:nvPr/>
              </p:nvSpPr>
              <p:spPr>
                <a:xfrm>
                  <a:off x="12514"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34" name="Freeform 385"/>
                <p:cNvSpPr/>
                <p:nvPr/>
              </p:nvSpPr>
              <p:spPr>
                <a:xfrm>
                  <a:off x="12772" y="3230"/>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35" name="Freeform 386"/>
                <p:cNvSpPr/>
                <p:nvPr/>
              </p:nvSpPr>
              <p:spPr>
                <a:xfrm>
                  <a:off x="13034" y="3230"/>
                  <a:ext cx="164" cy="167"/>
                </a:xfrm>
                <a:custGeom>
                  <a:avLst/>
                  <a:gdLst/>
                  <a:ahLst/>
                  <a:cxnLst>
                    <a:cxn ang="0">
                      <a:pos x="193303630" y="40322500"/>
                    </a:cxn>
                    <a:cxn ang="0">
                      <a:pos x="115982800" y="0"/>
                    </a:cxn>
                    <a:cxn ang="0">
                      <a:pos x="28996477" y="40322500"/>
                    </a:cxn>
                    <a:cxn ang="0">
                      <a:pos x="0" y="120967500"/>
                    </a:cxn>
                    <a:cxn ang="0">
                      <a:pos x="28996477"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36" name="Freeform 387"/>
                <p:cNvSpPr/>
                <p:nvPr/>
              </p:nvSpPr>
              <p:spPr>
                <a:xfrm>
                  <a:off x="1328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37" name="Freeform 388"/>
                <p:cNvSpPr/>
                <p:nvPr/>
              </p:nvSpPr>
              <p:spPr>
                <a:xfrm>
                  <a:off x="13542" y="323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38" name="Freeform 389"/>
                <p:cNvSpPr/>
                <p:nvPr/>
              </p:nvSpPr>
              <p:spPr>
                <a:xfrm>
                  <a:off x="13807" y="3230"/>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39" name="Freeform 390"/>
                <p:cNvSpPr/>
                <p:nvPr/>
              </p:nvSpPr>
              <p:spPr>
                <a:xfrm>
                  <a:off x="14062"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40" name="Freeform 391"/>
                <p:cNvSpPr/>
                <p:nvPr/>
              </p:nvSpPr>
              <p:spPr>
                <a:xfrm>
                  <a:off x="14323" y="3230"/>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41" name="Freeform 392"/>
                <p:cNvSpPr/>
                <p:nvPr/>
              </p:nvSpPr>
              <p:spPr>
                <a:xfrm>
                  <a:off x="14578"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42" name="Freeform 393"/>
                <p:cNvSpPr/>
                <p:nvPr/>
              </p:nvSpPr>
              <p:spPr>
                <a:xfrm>
                  <a:off x="14835" y="3230"/>
                  <a:ext cx="171" cy="167"/>
                </a:xfrm>
                <a:custGeom>
                  <a:avLst/>
                  <a:gdLst/>
                  <a:ahLst/>
                  <a:cxnLst>
                    <a:cxn ang="0">
                      <a:pos x="203312940" y="40322500"/>
                    </a:cxn>
                    <a:cxn ang="0">
                      <a:pos x="125860984" y="0"/>
                    </a:cxn>
                    <a:cxn ang="0">
                      <a:pos x="38725978" y="40322500"/>
                    </a:cxn>
                    <a:cxn ang="0">
                      <a:pos x="0" y="120967500"/>
                    </a:cxn>
                    <a:cxn ang="0">
                      <a:pos x="38725978" y="211693125"/>
                    </a:cxn>
                    <a:cxn ang="0">
                      <a:pos x="125860984" y="241935000"/>
                    </a:cxn>
                    <a:cxn ang="0">
                      <a:pos x="203312940" y="211693125"/>
                    </a:cxn>
                    <a:cxn ang="0">
                      <a:pos x="242038918" y="120967500"/>
                    </a:cxn>
                    <a:cxn ang="0">
                      <a:pos x="203312940" y="40322500"/>
                    </a:cxn>
                  </a:cxnLst>
                  <a:rect l="0" t="0" r="0" b="0"/>
                  <a:pathLst>
                    <a:path w="25" h="24">
                      <a:moveTo>
                        <a:pt x="21" y="4"/>
                      </a:moveTo>
                      <a:cubicBezTo>
                        <a:pt x="19" y="2"/>
                        <a:pt x="16" y="0"/>
                        <a:pt x="13" y="0"/>
                      </a:cubicBezTo>
                      <a:cubicBezTo>
                        <a:pt x="9" y="0"/>
                        <a:pt x="6" y="2"/>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43" name="Freeform 394"/>
                <p:cNvSpPr/>
                <p:nvPr/>
              </p:nvSpPr>
              <p:spPr>
                <a:xfrm>
                  <a:off x="12260" y="3488"/>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344" name="Freeform 395"/>
                <p:cNvSpPr/>
                <p:nvPr/>
              </p:nvSpPr>
              <p:spPr>
                <a:xfrm>
                  <a:off x="12514"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45" name="Freeform 396"/>
                <p:cNvSpPr/>
                <p:nvPr/>
              </p:nvSpPr>
              <p:spPr>
                <a:xfrm>
                  <a:off x="12772" y="3488"/>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46" name="Freeform 397"/>
                <p:cNvSpPr/>
                <p:nvPr/>
              </p:nvSpPr>
              <p:spPr>
                <a:xfrm>
                  <a:off x="13034" y="3488"/>
                  <a:ext cx="164" cy="171"/>
                </a:xfrm>
                <a:custGeom>
                  <a:avLst/>
                  <a:gdLst/>
                  <a:ahLst/>
                  <a:cxnLst>
                    <a:cxn ang="0">
                      <a:pos x="193303630" y="38725978"/>
                    </a:cxn>
                    <a:cxn ang="0">
                      <a:pos x="115982800" y="0"/>
                    </a:cxn>
                    <a:cxn ang="0">
                      <a:pos x="28996477" y="38725978"/>
                    </a:cxn>
                    <a:cxn ang="0">
                      <a:pos x="0" y="116177934"/>
                    </a:cxn>
                    <a:cxn ang="0">
                      <a:pos x="28996477"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47" name="Freeform 398"/>
                <p:cNvSpPr/>
                <p:nvPr/>
              </p:nvSpPr>
              <p:spPr>
                <a:xfrm>
                  <a:off x="1328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48" name="Freeform 399"/>
                <p:cNvSpPr/>
                <p:nvPr/>
              </p:nvSpPr>
              <p:spPr>
                <a:xfrm>
                  <a:off x="13542" y="3488"/>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49" name="Freeform 400"/>
                <p:cNvSpPr/>
                <p:nvPr/>
              </p:nvSpPr>
              <p:spPr>
                <a:xfrm>
                  <a:off x="13807" y="3488"/>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50" name="Freeform 401"/>
                <p:cNvSpPr/>
                <p:nvPr/>
              </p:nvSpPr>
              <p:spPr>
                <a:xfrm>
                  <a:off x="14062"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51" name="Freeform 402"/>
                <p:cNvSpPr/>
                <p:nvPr/>
              </p:nvSpPr>
              <p:spPr>
                <a:xfrm>
                  <a:off x="14323" y="3488"/>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352" name="Freeform 403"/>
                <p:cNvSpPr/>
                <p:nvPr/>
              </p:nvSpPr>
              <p:spPr>
                <a:xfrm>
                  <a:off x="14578"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53" name="Freeform 404"/>
                <p:cNvSpPr/>
                <p:nvPr/>
              </p:nvSpPr>
              <p:spPr>
                <a:xfrm>
                  <a:off x="14835" y="3488"/>
                  <a:ext cx="171" cy="171"/>
                </a:xfrm>
                <a:custGeom>
                  <a:avLst/>
                  <a:gdLst/>
                  <a:ahLst/>
                  <a:cxnLst>
                    <a:cxn ang="0">
                      <a:pos x="203312940" y="38725978"/>
                    </a:cxn>
                    <a:cxn ang="0">
                      <a:pos x="125860984" y="0"/>
                    </a:cxn>
                    <a:cxn ang="0">
                      <a:pos x="38725978" y="38725978"/>
                    </a:cxn>
                    <a:cxn ang="0">
                      <a:pos x="0" y="116177934"/>
                    </a:cxn>
                    <a:cxn ang="0">
                      <a:pos x="38725978" y="203312940"/>
                    </a:cxn>
                    <a:cxn ang="0">
                      <a:pos x="125860984" y="242038918"/>
                    </a:cxn>
                    <a:cxn ang="0">
                      <a:pos x="203312940" y="203312940"/>
                    </a:cxn>
                    <a:cxn ang="0">
                      <a:pos x="242038918" y="116177934"/>
                    </a:cxn>
                    <a:cxn ang="0">
                      <a:pos x="203312940"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54" name="Freeform 405"/>
                <p:cNvSpPr/>
                <p:nvPr/>
              </p:nvSpPr>
              <p:spPr>
                <a:xfrm>
                  <a:off x="12260" y="3749"/>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endParaRPr lang="zh-CN" altLang="en-US"/>
                </a:p>
              </p:txBody>
            </p:sp>
            <p:sp>
              <p:nvSpPr>
                <p:cNvPr id="355" name="Freeform 406"/>
                <p:cNvSpPr/>
                <p:nvPr/>
              </p:nvSpPr>
              <p:spPr>
                <a:xfrm>
                  <a:off x="12514"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56" name="Freeform 408"/>
                <p:cNvSpPr/>
                <p:nvPr/>
              </p:nvSpPr>
              <p:spPr>
                <a:xfrm>
                  <a:off x="12772"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57" name="Freeform 409"/>
                <p:cNvSpPr/>
                <p:nvPr/>
              </p:nvSpPr>
              <p:spPr>
                <a:xfrm>
                  <a:off x="13034" y="3749"/>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58" name="Freeform 410"/>
                <p:cNvSpPr/>
                <p:nvPr/>
              </p:nvSpPr>
              <p:spPr>
                <a:xfrm>
                  <a:off x="1328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59" name="Freeform 411"/>
                <p:cNvSpPr/>
                <p:nvPr/>
              </p:nvSpPr>
              <p:spPr>
                <a:xfrm>
                  <a:off x="13542" y="3749"/>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60" name="Freeform 412"/>
                <p:cNvSpPr/>
                <p:nvPr/>
              </p:nvSpPr>
              <p:spPr>
                <a:xfrm>
                  <a:off x="13807"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0"/>
                      </a:cubicBezTo>
                      <a:cubicBezTo>
                        <a:pt x="6" y="23"/>
                        <a:pt x="8"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61" name="Freeform 413"/>
                <p:cNvSpPr/>
                <p:nvPr/>
              </p:nvSpPr>
              <p:spPr>
                <a:xfrm>
                  <a:off x="14062"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362" name="Freeform 414"/>
                <p:cNvSpPr/>
                <p:nvPr/>
              </p:nvSpPr>
              <p:spPr>
                <a:xfrm>
                  <a:off x="14323" y="3749"/>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363" name="Freeform 415"/>
                <p:cNvSpPr/>
                <p:nvPr/>
              </p:nvSpPr>
              <p:spPr>
                <a:xfrm>
                  <a:off x="14578"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364" name="Freeform 416"/>
                <p:cNvSpPr/>
                <p:nvPr/>
              </p:nvSpPr>
              <p:spPr>
                <a:xfrm>
                  <a:off x="14835" y="3749"/>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0"/>
                      </a:cubicBezTo>
                      <a:cubicBezTo>
                        <a:pt x="6" y="23"/>
                        <a:pt x="9" y="24"/>
                        <a:pt x="13"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65" name="Freeform 417"/>
                <p:cNvSpPr/>
                <p:nvPr/>
              </p:nvSpPr>
              <p:spPr>
                <a:xfrm>
                  <a:off x="12260"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66" name="Freeform 418"/>
                <p:cNvSpPr/>
                <p:nvPr/>
              </p:nvSpPr>
              <p:spPr>
                <a:xfrm>
                  <a:off x="12514"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67" name="Freeform 419"/>
                <p:cNvSpPr/>
                <p:nvPr/>
              </p:nvSpPr>
              <p:spPr>
                <a:xfrm>
                  <a:off x="12772"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368" name="Freeform 420"/>
                <p:cNvSpPr/>
                <p:nvPr/>
              </p:nvSpPr>
              <p:spPr>
                <a:xfrm>
                  <a:off x="13034"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69" name="Freeform 421"/>
                <p:cNvSpPr/>
                <p:nvPr/>
              </p:nvSpPr>
              <p:spPr>
                <a:xfrm>
                  <a:off x="1328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70" name="Freeform 422"/>
                <p:cNvSpPr/>
                <p:nvPr/>
              </p:nvSpPr>
              <p:spPr>
                <a:xfrm>
                  <a:off x="13542" y="1940"/>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6"/>
                        <a:pt x="2" y="19"/>
                        <a:pt x="4" y="21"/>
                      </a:cubicBezTo>
                      <a:cubicBezTo>
                        <a:pt x="6" y="23"/>
                        <a:pt x="9" y="24"/>
                        <a:pt x="13"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71" name="Freeform 423"/>
                <p:cNvSpPr/>
                <p:nvPr/>
              </p:nvSpPr>
              <p:spPr>
                <a:xfrm>
                  <a:off x="13807"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8" y="0"/>
                        <a:pt x="6" y="2"/>
                        <a:pt x="4" y="4"/>
                      </a:cubicBezTo>
                      <a:cubicBezTo>
                        <a:pt x="1" y="6"/>
                        <a:pt x="0" y="9"/>
                        <a:pt x="0" y="12"/>
                      </a:cubicBezTo>
                      <a:cubicBezTo>
                        <a:pt x="0" y="16"/>
                        <a:pt x="1" y="19"/>
                        <a:pt x="4" y="21"/>
                      </a:cubicBezTo>
                      <a:cubicBezTo>
                        <a:pt x="6" y="23"/>
                        <a:pt x="8" y="24"/>
                        <a:pt x="12" y="24"/>
                      </a:cubicBezTo>
                      <a:cubicBezTo>
                        <a:pt x="16"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72" name="Freeform 424"/>
                <p:cNvSpPr/>
                <p:nvPr/>
              </p:nvSpPr>
              <p:spPr>
                <a:xfrm>
                  <a:off x="15097" y="194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73" name="Freeform 425"/>
                <p:cNvSpPr/>
                <p:nvPr/>
              </p:nvSpPr>
              <p:spPr>
                <a:xfrm>
                  <a:off x="15097" y="2201"/>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74" name="Freeform 426"/>
                <p:cNvSpPr/>
                <p:nvPr/>
              </p:nvSpPr>
              <p:spPr>
                <a:xfrm>
                  <a:off x="15097" y="2459"/>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75" name="Freeform 427"/>
                <p:cNvSpPr/>
                <p:nvPr/>
              </p:nvSpPr>
              <p:spPr>
                <a:xfrm>
                  <a:off x="15351" y="194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76" name="Freeform 428"/>
                <p:cNvSpPr/>
                <p:nvPr/>
              </p:nvSpPr>
              <p:spPr>
                <a:xfrm>
                  <a:off x="15351" y="2201"/>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endParaRPr lang="zh-CN" altLang="en-US"/>
                </a:p>
              </p:txBody>
            </p:sp>
            <p:sp>
              <p:nvSpPr>
                <p:cNvPr id="377" name="Freeform 429"/>
                <p:cNvSpPr/>
                <p:nvPr/>
              </p:nvSpPr>
              <p:spPr>
                <a:xfrm>
                  <a:off x="15351" y="2459"/>
                  <a:ext cx="167" cy="164"/>
                </a:xfrm>
                <a:custGeom>
                  <a:avLst/>
                  <a:gdLst/>
                  <a:ahLst/>
                  <a:cxnLst>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 ang="0">
                      <a:pos x="120967500" y="0"/>
                    </a:cxn>
                  </a:cxnLst>
                  <a:rect l="0" t="0" r="0" b="0"/>
                  <a:pathLst>
                    <a:path w="24" h="24">
                      <a:moveTo>
                        <a:pt x="12" y="0"/>
                      </a:move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1"/>
                        <a:pt x="16" y="0"/>
                        <a:pt x="12" y="0"/>
                      </a:cubicBezTo>
                    </a:path>
                  </a:pathLst>
                </a:custGeom>
                <a:grpFill/>
                <a:ln w="9525">
                  <a:noFill/>
                </a:ln>
              </p:spPr>
              <p:txBody>
                <a:bodyPr/>
                <a:lstStyle/>
                <a:p>
                  <a:endParaRPr lang="zh-CN" altLang="en-US"/>
                </a:p>
              </p:txBody>
            </p:sp>
            <p:sp>
              <p:nvSpPr>
                <p:cNvPr id="378" name="Freeform 430"/>
                <p:cNvSpPr/>
                <p:nvPr/>
              </p:nvSpPr>
              <p:spPr>
                <a:xfrm>
                  <a:off x="15606" y="2201"/>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79" name="Freeform 431"/>
                <p:cNvSpPr/>
                <p:nvPr/>
              </p:nvSpPr>
              <p:spPr>
                <a:xfrm>
                  <a:off x="15606" y="2459"/>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6"/>
                        <a:pt x="2"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80" name="Freeform 432"/>
                <p:cNvSpPr/>
                <p:nvPr/>
              </p:nvSpPr>
              <p:spPr>
                <a:xfrm>
                  <a:off x="15097" y="2714"/>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81" name="Freeform 433"/>
                <p:cNvSpPr/>
                <p:nvPr/>
              </p:nvSpPr>
              <p:spPr>
                <a:xfrm>
                  <a:off x="15097" y="2975"/>
                  <a:ext cx="164" cy="167"/>
                </a:xfrm>
                <a:custGeom>
                  <a:avLst/>
                  <a:gdLst/>
                  <a:ahLst/>
                  <a:cxnLst>
                    <a:cxn ang="0">
                      <a:pos x="193297930" y="30241875"/>
                    </a:cxn>
                    <a:cxn ang="0">
                      <a:pos x="115978136" y="0"/>
                    </a:cxn>
                    <a:cxn ang="0">
                      <a:pos x="28996089" y="30241875"/>
                    </a:cxn>
                    <a:cxn ang="0">
                      <a:pos x="0" y="120967500"/>
                    </a:cxn>
                    <a:cxn ang="0">
                      <a:pos x="28996089"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82" name="Freeform 434"/>
                <p:cNvSpPr/>
                <p:nvPr/>
              </p:nvSpPr>
              <p:spPr>
                <a:xfrm>
                  <a:off x="15351" y="2714"/>
                  <a:ext cx="167"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Lst>
                  <a:rect l="0" t="0" r="0" b="0"/>
                  <a:pathLst>
                    <a:path w="24" h="25">
                      <a:moveTo>
                        <a:pt x="12" y="0"/>
                      </a:move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83" name="Freeform 435"/>
                <p:cNvSpPr/>
                <p:nvPr/>
              </p:nvSpPr>
              <p:spPr>
                <a:xfrm>
                  <a:off x="15351" y="2975"/>
                  <a:ext cx="167" cy="167"/>
                </a:xfrm>
                <a:custGeom>
                  <a:avLst/>
                  <a:gdLst/>
                  <a:ahLst/>
                  <a:cxnLst>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 ang="0">
                      <a:pos x="120967500" y="0"/>
                    </a:cxn>
                  </a:cxnLst>
                  <a:rect l="0" t="0" r="0" b="0"/>
                  <a:pathLst>
                    <a:path w="24" h="24">
                      <a:moveTo>
                        <a:pt x="12" y="0"/>
                      </a:move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cubicBezTo>
                        <a:pt x="18" y="1"/>
                        <a:pt x="16" y="0"/>
                        <a:pt x="12" y="0"/>
                      </a:cubicBezTo>
                    </a:path>
                  </a:pathLst>
                </a:custGeom>
                <a:grpFill/>
                <a:ln w="9525">
                  <a:noFill/>
                </a:ln>
              </p:spPr>
              <p:txBody>
                <a:bodyPr/>
                <a:lstStyle/>
                <a:p>
                  <a:endParaRPr lang="zh-CN" altLang="en-US"/>
                </a:p>
              </p:txBody>
            </p:sp>
            <p:sp>
              <p:nvSpPr>
                <p:cNvPr id="384" name="Freeform 436"/>
                <p:cNvSpPr/>
                <p:nvPr/>
              </p:nvSpPr>
              <p:spPr>
                <a:xfrm>
                  <a:off x="15606" y="2714"/>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385" name="Freeform 437"/>
                <p:cNvSpPr/>
                <p:nvPr/>
              </p:nvSpPr>
              <p:spPr>
                <a:xfrm>
                  <a:off x="15606" y="2975"/>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86" name="Freeform 438"/>
                <p:cNvSpPr/>
                <p:nvPr/>
              </p:nvSpPr>
              <p:spPr>
                <a:xfrm>
                  <a:off x="15097" y="3230"/>
                  <a:ext cx="164" cy="167"/>
                </a:xfrm>
                <a:custGeom>
                  <a:avLst/>
                  <a:gdLst/>
                  <a:ahLst/>
                  <a:cxnLst>
                    <a:cxn ang="0">
                      <a:pos x="193297930" y="40322500"/>
                    </a:cxn>
                    <a:cxn ang="0">
                      <a:pos x="115978136" y="0"/>
                    </a:cxn>
                    <a:cxn ang="0">
                      <a:pos x="28996089" y="40322500"/>
                    </a:cxn>
                    <a:cxn ang="0">
                      <a:pos x="0" y="120967500"/>
                    </a:cxn>
                    <a:cxn ang="0">
                      <a:pos x="28996089"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87" name="Freeform 439"/>
                <p:cNvSpPr/>
                <p:nvPr/>
              </p:nvSpPr>
              <p:spPr>
                <a:xfrm>
                  <a:off x="15351" y="3230"/>
                  <a:ext cx="167" cy="167"/>
                </a:xfrm>
                <a:custGeom>
                  <a:avLst/>
                  <a:gdLst/>
                  <a:ahLst/>
                  <a:cxnLst>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 ang="0">
                      <a:pos x="120967500" y="0"/>
                    </a:cxn>
                  </a:cxnLst>
                  <a:rect l="0" t="0" r="0" b="0"/>
                  <a:pathLst>
                    <a:path w="24" h="24">
                      <a:moveTo>
                        <a:pt x="12" y="0"/>
                      </a:move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cubicBezTo>
                        <a:pt x="18" y="2"/>
                        <a:pt x="16" y="0"/>
                        <a:pt x="12" y="0"/>
                      </a:cubicBezTo>
                    </a:path>
                  </a:pathLst>
                </a:custGeom>
                <a:grpFill/>
                <a:ln w="9525">
                  <a:noFill/>
                </a:ln>
              </p:spPr>
              <p:txBody>
                <a:bodyPr/>
                <a:lstStyle/>
                <a:p>
                  <a:endParaRPr lang="zh-CN" altLang="en-US"/>
                </a:p>
              </p:txBody>
            </p:sp>
            <p:sp>
              <p:nvSpPr>
                <p:cNvPr id="388" name="Freeform 440"/>
                <p:cNvSpPr/>
                <p:nvPr/>
              </p:nvSpPr>
              <p:spPr>
                <a:xfrm>
                  <a:off x="15871"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6"/>
                        <a:pt x="1" y="18"/>
                        <a:pt x="4" y="21"/>
                      </a:cubicBezTo>
                      <a:cubicBezTo>
                        <a:pt x="6" y="23"/>
                        <a:pt x="8"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89" name="Freeform 441"/>
                <p:cNvSpPr/>
                <p:nvPr/>
              </p:nvSpPr>
              <p:spPr>
                <a:xfrm>
                  <a:off x="15871"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8" y="0"/>
                        <a:pt x="6" y="2"/>
                        <a:pt x="4" y="4"/>
                      </a:cubicBezTo>
                      <a:cubicBezTo>
                        <a:pt x="1" y="6"/>
                        <a:pt x="0" y="9"/>
                        <a:pt x="0" y="12"/>
                      </a:cubicBezTo>
                      <a:cubicBezTo>
                        <a:pt x="0" y="16"/>
                        <a:pt x="1" y="19"/>
                        <a:pt x="4" y="21"/>
                      </a:cubicBezTo>
                      <a:cubicBezTo>
                        <a:pt x="6" y="24"/>
                        <a:pt x="8"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390" name="Freeform 442"/>
                <p:cNvSpPr/>
                <p:nvPr/>
              </p:nvSpPr>
              <p:spPr>
                <a:xfrm>
                  <a:off x="15871"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391" name="Freeform 443"/>
                <p:cNvSpPr/>
                <p:nvPr/>
              </p:nvSpPr>
              <p:spPr>
                <a:xfrm>
                  <a:off x="14323" y="2201"/>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392" name="Freeform 444"/>
                <p:cNvSpPr/>
                <p:nvPr/>
              </p:nvSpPr>
              <p:spPr>
                <a:xfrm>
                  <a:off x="14578"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93" name="Freeform 445"/>
                <p:cNvSpPr/>
                <p:nvPr/>
              </p:nvSpPr>
              <p:spPr>
                <a:xfrm>
                  <a:off x="14578"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394" name="Freeform 446"/>
                <p:cNvSpPr/>
                <p:nvPr/>
              </p:nvSpPr>
              <p:spPr>
                <a:xfrm>
                  <a:off x="14323"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395" name="Freeform 447"/>
                <p:cNvSpPr/>
                <p:nvPr/>
              </p:nvSpPr>
              <p:spPr>
                <a:xfrm>
                  <a:off x="14835" y="2459"/>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6"/>
                        <a:pt x="1" y="18"/>
                        <a:pt x="4" y="21"/>
                      </a:cubicBezTo>
                      <a:cubicBezTo>
                        <a:pt x="6" y="23"/>
                        <a:pt x="9" y="24"/>
                        <a:pt x="13"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396" name="Freeform 448"/>
                <p:cNvSpPr/>
                <p:nvPr/>
              </p:nvSpPr>
              <p:spPr>
                <a:xfrm>
                  <a:off x="14835" y="2201"/>
                  <a:ext cx="171" cy="167"/>
                </a:xfrm>
                <a:custGeom>
                  <a:avLst/>
                  <a:gdLst/>
                  <a:ahLst/>
                  <a:cxnLst>
                    <a:cxn ang="0">
                      <a:pos x="203307215" y="30241875"/>
                    </a:cxn>
                    <a:cxn ang="0">
                      <a:pos x="125856255" y="0"/>
                    </a:cxn>
                    <a:cxn ang="0">
                      <a:pos x="38725480" y="30241875"/>
                    </a:cxn>
                    <a:cxn ang="0">
                      <a:pos x="0" y="120967500"/>
                    </a:cxn>
                    <a:cxn ang="0">
                      <a:pos x="38725480" y="201612500"/>
                    </a:cxn>
                    <a:cxn ang="0">
                      <a:pos x="125856255" y="241935000"/>
                    </a:cxn>
                    <a:cxn ang="0">
                      <a:pos x="203307215" y="201612500"/>
                    </a:cxn>
                    <a:cxn ang="0">
                      <a:pos x="242032695" y="120967500"/>
                    </a:cxn>
                    <a:cxn ang="0">
                      <a:pos x="203307215" y="30241875"/>
                    </a:cxn>
                  </a:cxnLst>
                  <a:rect l="0" t="0" r="0" b="0"/>
                  <a:pathLst>
                    <a:path w="25" h="24">
                      <a:moveTo>
                        <a:pt x="21" y="3"/>
                      </a:moveTo>
                      <a:cubicBezTo>
                        <a:pt x="19" y="1"/>
                        <a:pt x="16" y="0"/>
                        <a:pt x="13" y="0"/>
                      </a:cubicBezTo>
                      <a:cubicBezTo>
                        <a:pt x="9" y="0"/>
                        <a:pt x="6" y="1"/>
                        <a:pt x="4" y="3"/>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397" name="Freeform 449"/>
                <p:cNvSpPr/>
                <p:nvPr/>
              </p:nvSpPr>
              <p:spPr>
                <a:xfrm>
                  <a:off x="13034" y="1685"/>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0"/>
                      </a:cubicBezTo>
                      <a:cubicBezTo>
                        <a:pt x="6" y="23"/>
                        <a:pt x="8"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398" name="Freeform 450"/>
                <p:cNvSpPr/>
                <p:nvPr/>
              </p:nvSpPr>
              <p:spPr>
                <a:xfrm>
                  <a:off x="13288"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399" name="Freeform 451"/>
                <p:cNvSpPr/>
                <p:nvPr/>
              </p:nvSpPr>
              <p:spPr>
                <a:xfrm>
                  <a:off x="14323"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00" name="Freeform 452"/>
                <p:cNvSpPr/>
                <p:nvPr/>
              </p:nvSpPr>
              <p:spPr>
                <a:xfrm>
                  <a:off x="14323"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path>
                  </a:pathLst>
                </a:custGeom>
                <a:grpFill/>
                <a:ln w="9525">
                  <a:noFill/>
                </a:ln>
              </p:spPr>
              <p:txBody>
                <a:bodyPr/>
                <a:lstStyle/>
                <a:p>
                  <a:endParaRPr lang="zh-CN" altLang="en-US"/>
                </a:p>
              </p:txBody>
            </p:sp>
            <p:sp>
              <p:nvSpPr>
                <p:cNvPr id="401" name="Freeform 453"/>
                <p:cNvSpPr/>
                <p:nvPr/>
              </p:nvSpPr>
              <p:spPr>
                <a:xfrm>
                  <a:off x="14578"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402" name="Freeform 454"/>
                <p:cNvSpPr/>
                <p:nvPr/>
              </p:nvSpPr>
              <p:spPr>
                <a:xfrm>
                  <a:off x="14578"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03" name="Freeform 455"/>
                <p:cNvSpPr/>
                <p:nvPr/>
              </p:nvSpPr>
              <p:spPr>
                <a:xfrm>
                  <a:off x="14835" y="4003"/>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3"/>
                        <a:pt x="9" y="25"/>
                        <a:pt x="13"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04" name="Freeform 456"/>
                <p:cNvSpPr/>
                <p:nvPr/>
              </p:nvSpPr>
              <p:spPr>
                <a:xfrm>
                  <a:off x="15351" y="4519"/>
                  <a:ext cx="167" cy="167"/>
                </a:xfrm>
                <a:custGeom>
                  <a:avLst/>
                  <a:gdLst/>
                  <a:ahLst/>
                  <a:cxnLst>
                    <a:cxn ang="0">
                      <a:pos x="211693125" y="211693125"/>
                    </a:cxn>
                    <a:cxn ang="0">
                      <a:pos x="241935000" y="120967500"/>
                    </a:cxn>
                    <a:cxn ang="0">
                      <a:pos x="211693125" y="40322500"/>
                    </a:cxn>
                    <a:cxn ang="0">
                      <a:pos x="120967500" y="0"/>
                    </a:cxn>
                    <a:cxn ang="0">
                      <a:pos x="40322500" y="40322500"/>
                    </a:cxn>
                    <a:cxn ang="0">
                      <a:pos x="0" y="120967500"/>
                    </a:cxn>
                    <a:cxn ang="0">
                      <a:pos x="40322500" y="211693125"/>
                    </a:cxn>
                    <a:cxn ang="0">
                      <a:pos x="120967500" y="241935000"/>
                    </a:cxn>
                    <a:cxn ang="0">
                      <a:pos x="211693125" y="211693125"/>
                    </a:cxn>
                  </a:cxnLst>
                  <a:rect l="0" t="0" r="0" b="0"/>
                  <a:pathLst>
                    <a:path w="24" h="24">
                      <a:moveTo>
                        <a:pt x="21" y="21"/>
                      </a:moveTo>
                      <a:cubicBezTo>
                        <a:pt x="23" y="18"/>
                        <a:pt x="24" y="16"/>
                        <a:pt x="24" y="12"/>
                      </a:cubicBezTo>
                      <a:cubicBezTo>
                        <a:pt x="24" y="9"/>
                        <a:pt x="23" y="6"/>
                        <a:pt x="21" y="4"/>
                      </a:cubicBez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path>
                  </a:pathLst>
                </a:custGeom>
                <a:grpFill/>
                <a:ln w="9525">
                  <a:noFill/>
                </a:ln>
              </p:spPr>
              <p:txBody>
                <a:bodyPr/>
                <a:lstStyle/>
                <a:p>
                  <a:endParaRPr lang="zh-CN" altLang="en-US"/>
                </a:p>
              </p:txBody>
            </p:sp>
            <p:sp>
              <p:nvSpPr>
                <p:cNvPr id="405" name="Freeform 457"/>
                <p:cNvSpPr/>
                <p:nvPr/>
              </p:nvSpPr>
              <p:spPr>
                <a:xfrm>
                  <a:off x="15351" y="4265"/>
                  <a:ext cx="167" cy="167"/>
                </a:xfrm>
                <a:custGeom>
                  <a:avLst/>
                  <a:gdLst/>
                  <a:ahLst/>
                  <a:cxnLst>
                    <a:cxn ang="0">
                      <a:pos x="211693125" y="201612500"/>
                    </a:cxn>
                    <a:cxn ang="0">
                      <a:pos x="241935000" y="120967500"/>
                    </a:cxn>
                    <a:cxn ang="0">
                      <a:pos x="211693125" y="30241875"/>
                    </a:cxn>
                    <a:cxn ang="0">
                      <a:pos x="120967500" y="0"/>
                    </a:cxn>
                    <a:cxn ang="0">
                      <a:pos x="40322500" y="30241875"/>
                    </a:cxn>
                    <a:cxn ang="0">
                      <a:pos x="0" y="120967500"/>
                    </a:cxn>
                    <a:cxn ang="0">
                      <a:pos x="40322500" y="201612500"/>
                    </a:cxn>
                    <a:cxn ang="0">
                      <a:pos x="120967500" y="241935000"/>
                    </a:cxn>
                    <a:cxn ang="0">
                      <a:pos x="211693125" y="201612500"/>
                    </a:cxn>
                  </a:cxnLst>
                  <a:rect l="0" t="0" r="0" b="0"/>
                  <a:pathLst>
                    <a:path w="24" h="24">
                      <a:moveTo>
                        <a:pt x="21" y="20"/>
                      </a:moveTo>
                      <a:cubicBezTo>
                        <a:pt x="23" y="18"/>
                        <a:pt x="24" y="15"/>
                        <a:pt x="24" y="12"/>
                      </a:cubicBezTo>
                      <a:cubicBezTo>
                        <a:pt x="24" y="9"/>
                        <a:pt x="23" y="6"/>
                        <a:pt x="21" y="3"/>
                      </a:cubicBez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path>
                  </a:pathLst>
                </a:custGeom>
                <a:grpFill/>
                <a:ln w="9525">
                  <a:noFill/>
                </a:ln>
              </p:spPr>
              <p:txBody>
                <a:bodyPr/>
                <a:lstStyle/>
                <a:p>
                  <a:endParaRPr lang="zh-CN" altLang="en-US"/>
                </a:p>
              </p:txBody>
            </p:sp>
            <p:sp>
              <p:nvSpPr>
                <p:cNvPr id="406" name="Freeform 458"/>
                <p:cNvSpPr/>
                <p:nvPr/>
              </p:nvSpPr>
              <p:spPr>
                <a:xfrm>
                  <a:off x="14323" y="606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407" name="Freeform 459"/>
                <p:cNvSpPr/>
                <p:nvPr/>
              </p:nvSpPr>
              <p:spPr>
                <a:xfrm>
                  <a:off x="14323" y="5293"/>
                  <a:ext cx="167" cy="167"/>
                </a:xfrm>
                <a:custGeom>
                  <a:avLst/>
                  <a:gdLst/>
                  <a:ahLst/>
                  <a:cxnLst>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Lst>
                  <a:rect l="0" t="0" r="0" b="0"/>
                  <a:pathLst>
                    <a:path w="24" h="24">
                      <a:moveTo>
                        <a:pt x="12" y="0"/>
                      </a:move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408" name="Freeform 460"/>
                <p:cNvSpPr/>
                <p:nvPr/>
              </p:nvSpPr>
              <p:spPr>
                <a:xfrm>
                  <a:off x="14323" y="5039"/>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09" name="Freeform 461"/>
                <p:cNvSpPr/>
                <p:nvPr/>
              </p:nvSpPr>
              <p:spPr>
                <a:xfrm>
                  <a:off x="119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410" name="Freeform 462"/>
                <p:cNvSpPr/>
                <p:nvPr/>
              </p:nvSpPr>
              <p:spPr>
                <a:xfrm>
                  <a:off x="119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11" name="Freeform 463"/>
                <p:cNvSpPr/>
                <p:nvPr/>
              </p:nvSpPr>
              <p:spPr>
                <a:xfrm>
                  <a:off x="14323"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12" name="Freeform 464"/>
                <p:cNvSpPr/>
                <p:nvPr/>
              </p:nvSpPr>
              <p:spPr>
                <a:xfrm>
                  <a:off x="14323"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13" name="Freeform 465"/>
                <p:cNvSpPr/>
                <p:nvPr/>
              </p:nvSpPr>
              <p:spPr>
                <a:xfrm>
                  <a:off x="14578"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4" name="Freeform 466"/>
                <p:cNvSpPr/>
                <p:nvPr/>
              </p:nvSpPr>
              <p:spPr>
                <a:xfrm>
                  <a:off x="14578"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5" name="Freeform 467"/>
                <p:cNvSpPr/>
                <p:nvPr/>
              </p:nvSpPr>
              <p:spPr>
                <a:xfrm>
                  <a:off x="14835" y="7102"/>
                  <a:ext cx="171" cy="164"/>
                </a:xfrm>
                <a:custGeom>
                  <a:avLst/>
                  <a:gdLst/>
                  <a:ahLst/>
                  <a:cxnLst>
                    <a:cxn ang="0">
                      <a:pos x="203307215" y="38661970"/>
                    </a:cxn>
                    <a:cxn ang="0">
                      <a:pos x="125856255" y="0"/>
                    </a:cxn>
                    <a:cxn ang="0">
                      <a:pos x="38725480" y="38661970"/>
                    </a:cxn>
                    <a:cxn ang="0">
                      <a:pos x="0" y="115982800"/>
                    </a:cxn>
                    <a:cxn ang="0">
                      <a:pos x="38725480" y="193303630"/>
                    </a:cxn>
                    <a:cxn ang="0">
                      <a:pos x="125856255" y="231962490"/>
                    </a:cxn>
                    <a:cxn ang="0">
                      <a:pos x="203307215" y="193303630"/>
                    </a:cxn>
                    <a:cxn ang="0">
                      <a:pos x="242032695" y="115982800"/>
                    </a:cxn>
                    <a:cxn ang="0">
                      <a:pos x="203307215" y="3866197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16" name="Freeform 468"/>
                <p:cNvSpPr/>
                <p:nvPr/>
              </p:nvSpPr>
              <p:spPr>
                <a:xfrm>
                  <a:off x="14835"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17" name="Freeform 469"/>
                <p:cNvSpPr/>
                <p:nvPr/>
              </p:nvSpPr>
              <p:spPr>
                <a:xfrm>
                  <a:off x="14835"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endParaRPr lang="zh-CN" altLang="en-US"/>
                </a:p>
              </p:txBody>
            </p:sp>
            <p:sp>
              <p:nvSpPr>
                <p:cNvPr id="418" name="Freeform 470"/>
                <p:cNvSpPr/>
                <p:nvPr/>
              </p:nvSpPr>
              <p:spPr>
                <a:xfrm>
                  <a:off x="15351" y="7357"/>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19" name="Freeform 471"/>
                <p:cNvSpPr/>
                <p:nvPr/>
              </p:nvSpPr>
              <p:spPr>
                <a:xfrm>
                  <a:off x="15351"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20" name="Freeform 472"/>
                <p:cNvSpPr/>
                <p:nvPr/>
              </p:nvSpPr>
              <p:spPr>
                <a:xfrm>
                  <a:off x="15351" y="7873"/>
                  <a:ext cx="167"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41935000" y="120967500"/>
                    </a:cxn>
                    <a:cxn ang="0">
                      <a:pos x="211693125"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21" name="Freeform 473"/>
                <p:cNvSpPr/>
                <p:nvPr/>
              </p:nvSpPr>
              <p:spPr>
                <a:xfrm>
                  <a:off x="16386" y="8131"/>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path>
                  </a:pathLst>
                </a:custGeom>
                <a:grpFill/>
                <a:ln w="9525">
                  <a:noFill/>
                </a:ln>
              </p:spPr>
              <p:txBody>
                <a:bodyPr/>
                <a:lstStyle/>
                <a:p>
                  <a:endParaRPr lang="zh-CN" altLang="en-US"/>
                </a:p>
              </p:txBody>
            </p:sp>
            <p:sp>
              <p:nvSpPr>
                <p:cNvPr id="422" name="Freeform 474"/>
                <p:cNvSpPr/>
                <p:nvPr/>
              </p:nvSpPr>
              <p:spPr>
                <a:xfrm>
                  <a:off x="16644" y="7873"/>
                  <a:ext cx="164" cy="167"/>
                </a:xfrm>
                <a:custGeom>
                  <a:avLst/>
                  <a:gdLst/>
                  <a:ahLst/>
                  <a:cxnLst>
                    <a:cxn ang="0">
                      <a:pos x="202963293" y="40322500"/>
                    </a:cxn>
                    <a:cxn ang="0">
                      <a:pos x="115978136" y="0"/>
                    </a:cxn>
                    <a:cxn ang="0">
                      <a:pos x="38658343" y="40322500"/>
                    </a:cxn>
                    <a:cxn ang="0">
                      <a:pos x="0" y="120967500"/>
                    </a:cxn>
                    <a:cxn ang="0">
                      <a:pos x="38658343" y="201612500"/>
                    </a:cxn>
                    <a:cxn ang="0">
                      <a:pos x="115978136" y="241935000"/>
                    </a:cxn>
                    <a:cxn ang="0">
                      <a:pos x="202963293" y="201612500"/>
                    </a:cxn>
                    <a:cxn ang="0">
                      <a:pos x="231956273" y="120967500"/>
                    </a:cxn>
                    <a:cxn ang="0">
                      <a:pos x="202963293" y="4032250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23" name="Freeform 475"/>
                <p:cNvSpPr/>
                <p:nvPr/>
              </p:nvSpPr>
              <p:spPr>
                <a:xfrm>
                  <a:off x="15606" y="7618"/>
                  <a:ext cx="174" cy="167"/>
                </a:xfrm>
                <a:custGeom>
                  <a:avLst/>
                  <a:gdLst/>
                  <a:ahLst/>
                  <a:cxnLst>
                    <a:cxn ang="0">
                      <a:pos x="211693125" y="30241875"/>
                    </a:cxn>
                    <a:cxn ang="0">
                      <a:pos x="131048125" y="0"/>
                    </a:cxn>
                    <a:cxn ang="0">
                      <a:pos x="40322500" y="30241875"/>
                    </a:cxn>
                    <a:cxn ang="0">
                      <a:pos x="0" y="110886875"/>
                    </a:cxn>
                    <a:cxn ang="0">
                      <a:pos x="40322500" y="201612500"/>
                    </a:cxn>
                    <a:cxn ang="0">
                      <a:pos x="131048125" y="241935000"/>
                    </a:cxn>
                    <a:cxn ang="0">
                      <a:pos x="211693125" y="201612500"/>
                    </a:cxn>
                    <a:cxn ang="0">
                      <a:pos x="252015625" y="110886875"/>
                    </a:cxn>
                    <a:cxn ang="0">
                      <a:pos x="211693125" y="30241875"/>
                    </a:cxn>
                  </a:cxnLst>
                  <a:rect l="0" t="0" r="0" b="0"/>
                  <a:pathLst>
                    <a:path w="25" h="24">
                      <a:moveTo>
                        <a:pt x="21" y="3"/>
                      </a:moveTo>
                      <a:cubicBezTo>
                        <a:pt x="19" y="1"/>
                        <a:pt x="16" y="0"/>
                        <a:pt x="13" y="0"/>
                      </a:cubicBezTo>
                      <a:cubicBezTo>
                        <a:pt x="9" y="0"/>
                        <a:pt x="6" y="1"/>
                        <a:pt x="4" y="3"/>
                      </a:cubicBezTo>
                      <a:cubicBezTo>
                        <a:pt x="2" y="6"/>
                        <a:pt x="0" y="9"/>
                        <a:pt x="0" y="11"/>
                      </a:cubicBezTo>
                      <a:cubicBezTo>
                        <a:pt x="0" y="15"/>
                        <a:pt x="2" y="18"/>
                        <a:pt x="4" y="20"/>
                      </a:cubicBezTo>
                      <a:cubicBezTo>
                        <a:pt x="6" y="23"/>
                        <a:pt x="9" y="24"/>
                        <a:pt x="13" y="24"/>
                      </a:cubicBezTo>
                      <a:cubicBezTo>
                        <a:pt x="16" y="24"/>
                        <a:pt x="19" y="23"/>
                        <a:pt x="21" y="20"/>
                      </a:cubicBezTo>
                      <a:cubicBezTo>
                        <a:pt x="24" y="18"/>
                        <a:pt x="25" y="15"/>
                        <a:pt x="25" y="11"/>
                      </a:cubicBezTo>
                      <a:cubicBezTo>
                        <a:pt x="25" y="9"/>
                        <a:pt x="24" y="6"/>
                        <a:pt x="21" y="3"/>
                      </a:cubicBezTo>
                    </a:path>
                  </a:pathLst>
                </a:custGeom>
                <a:grpFill/>
                <a:ln w="9525">
                  <a:noFill/>
                </a:ln>
              </p:spPr>
              <p:txBody>
                <a:bodyPr/>
                <a:lstStyle/>
                <a:p>
                  <a:endParaRPr lang="zh-CN" altLang="en-US"/>
                </a:p>
              </p:txBody>
            </p:sp>
            <p:sp>
              <p:nvSpPr>
                <p:cNvPr id="424" name="Freeform 476"/>
                <p:cNvSpPr/>
                <p:nvPr/>
              </p:nvSpPr>
              <p:spPr>
                <a:xfrm>
                  <a:off x="15606" y="7102"/>
                  <a:ext cx="174" cy="164"/>
                </a:xfrm>
                <a:custGeom>
                  <a:avLst/>
                  <a:gdLst/>
                  <a:ahLst/>
                  <a:cxnLst>
                    <a:cxn ang="0">
                      <a:pos x="211693125" y="38661970"/>
                    </a:cxn>
                    <a:cxn ang="0">
                      <a:pos x="131048125" y="0"/>
                    </a:cxn>
                    <a:cxn ang="0">
                      <a:pos x="40322500" y="38661970"/>
                    </a:cxn>
                    <a:cxn ang="0">
                      <a:pos x="0" y="115982800"/>
                    </a:cxn>
                    <a:cxn ang="0">
                      <a:pos x="40322500" y="193303630"/>
                    </a:cxn>
                    <a:cxn ang="0">
                      <a:pos x="131048125" y="231962490"/>
                    </a:cxn>
                    <a:cxn ang="0">
                      <a:pos x="211693125" y="193303630"/>
                    </a:cxn>
                    <a:cxn ang="0">
                      <a:pos x="252015625" y="115982800"/>
                    </a:cxn>
                    <a:cxn ang="0">
                      <a:pos x="211693125" y="3866197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25" name="Freeform 477"/>
                <p:cNvSpPr/>
                <p:nvPr/>
              </p:nvSpPr>
              <p:spPr>
                <a:xfrm>
                  <a:off x="14323" y="7102"/>
                  <a:ext cx="167" cy="164"/>
                </a:xfrm>
                <a:custGeom>
                  <a:avLst/>
                  <a:gdLst/>
                  <a:ahLst/>
                  <a:cxnLst>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cubicBezTo>
                        <a:pt x="18" y="1"/>
                        <a:pt x="15" y="0"/>
                        <a:pt x="12" y="0"/>
                      </a:cubicBezTo>
                      <a:cubicBezTo>
                        <a:pt x="8" y="0"/>
                        <a:pt x="6" y="1"/>
                        <a:pt x="3" y="4"/>
                      </a:cubicBezTo>
                    </a:path>
                  </a:pathLst>
                </a:custGeom>
                <a:grpFill/>
                <a:ln w="9525">
                  <a:noFill/>
                </a:ln>
              </p:spPr>
              <p:txBody>
                <a:bodyPr/>
                <a:lstStyle/>
                <a:p>
                  <a:endParaRPr lang="zh-CN" altLang="en-US"/>
                </a:p>
              </p:txBody>
            </p:sp>
            <p:sp>
              <p:nvSpPr>
                <p:cNvPr id="426" name="Freeform 478"/>
                <p:cNvSpPr/>
                <p:nvPr/>
              </p:nvSpPr>
              <p:spPr>
                <a:xfrm>
                  <a:off x="14062" y="7618"/>
                  <a:ext cx="171" cy="167"/>
                </a:xfrm>
                <a:custGeom>
                  <a:avLst/>
                  <a:gdLst/>
                  <a:ahLst/>
                  <a:cxnLst>
                    <a:cxn ang="0">
                      <a:pos x="203307215" y="30241875"/>
                    </a:cxn>
                    <a:cxn ang="0">
                      <a:pos x="125856255" y="0"/>
                    </a:cxn>
                    <a:cxn ang="0">
                      <a:pos x="38725480" y="30241875"/>
                    </a:cxn>
                    <a:cxn ang="0">
                      <a:pos x="0" y="110886875"/>
                    </a:cxn>
                    <a:cxn ang="0">
                      <a:pos x="38725480" y="201612500"/>
                    </a:cxn>
                    <a:cxn ang="0">
                      <a:pos x="125856255" y="241935000"/>
                    </a:cxn>
                    <a:cxn ang="0">
                      <a:pos x="203307215" y="201612500"/>
                    </a:cxn>
                    <a:cxn ang="0">
                      <a:pos x="242032695" y="110886875"/>
                    </a:cxn>
                    <a:cxn ang="0">
                      <a:pos x="203307215" y="30241875"/>
                    </a:cxn>
                  </a:cxnLst>
                  <a:rect l="0" t="0" r="0" b="0"/>
                  <a:pathLst>
                    <a:path w="25" h="24">
                      <a:moveTo>
                        <a:pt x="21" y="3"/>
                      </a:moveTo>
                      <a:cubicBezTo>
                        <a:pt x="19" y="1"/>
                        <a:pt x="16" y="0"/>
                        <a:pt x="13" y="0"/>
                      </a:cubicBezTo>
                      <a:cubicBezTo>
                        <a:pt x="9" y="0"/>
                        <a:pt x="6" y="1"/>
                        <a:pt x="4" y="3"/>
                      </a:cubicBezTo>
                      <a:cubicBezTo>
                        <a:pt x="1" y="6"/>
                        <a:pt x="0" y="9"/>
                        <a:pt x="0" y="11"/>
                      </a:cubicBezTo>
                      <a:cubicBezTo>
                        <a:pt x="0" y="15"/>
                        <a:pt x="1" y="18"/>
                        <a:pt x="4" y="20"/>
                      </a:cubicBezTo>
                      <a:cubicBezTo>
                        <a:pt x="6" y="23"/>
                        <a:pt x="9" y="24"/>
                        <a:pt x="13"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endParaRPr lang="zh-CN" altLang="en-US"/>
                </a:p>
              </p:txBody>
            </p:sp>
            <p:sp>
              <p:nvSpPr>
                <p:cNvPr id="427" name="Freeform 479"/>
                <p:cNvSpPr/>
                <p:nvPr/>
              </p:nvSpPr>
              <p:spPr>
                <a:xfrm>
                  <a:off x="14578" y="7618"/>
                  <a:ext cx="167"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41935000" y="110886875"/>
                    </a:cxn>
                    <a:cxn ang="0">
                      <a:pos x="211693125"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28" name="Freeform 480"/>
                <p:cNvSpPr/>
                <p:nvPr/>
              </p:nvSpPr>
              <p:spPr>
                <a:xfrm>
                  <a:off x="15606" y="7873"/>
                  <a:ext cx="174" cy="167"/>
                </a:xfrm>
                <a:custGeom>
                  <a:avLst/>
                  <a:gdLst/>
                  <a:ahLst/>
                  <a:cxnLst>
                    <a:cxn ang="0">
                      <a:pos x="211693125" y="40322500"/>
                    </a:cxn>
                    <a:cxn ang="0">
                      <a:pos x="131048125" y="0"/>
                    </a:cxn>
                    <a:cxn ang="0">
                      <a:pos x="40322500" y="40322500"/>
                    </a:cxn>
                    <a:cxn ang="0">
                      <a:pos x="0" y="120967500"/>
                    </a:cxn>
                    <a:cxn ang="0">
                      <a:pos x="40322500" y="201612500"/>
                    </a:cxn>
                    <a:cxn ang="0">
                      <a:pos x="131048125" y="241935000"/>
                    </a:cxn>
                    <a:cxn ang="0">
                      <a:pos x="211693125" y="201612500"/>
                    </a:cxn>
                    <a:cxn ang="0">
                      <a:pos x="252015625" y="120967500"/>
                    </a:cxn>
                    <a:cxn ang="0">
                      <a:pos x="211693125" y="40322500"/>
                    </a:cxn>
                  </a:cxnLst>
                  <a:rect l="0" t="0" r="0" b="0"/>
                  <a:pathLst>
                    <a:path w="25" h="24">
                      <a:moveTo>
                        <a:pt x="21" y="4"/>
                      </a:moveTo>
                      <a:cubicBezTo>
                        <a:pt x="19" y="1"/>
                        <a:pt x="16" y="0"/>
                        <a:pt x="13" y="0"/>
                      </a:cubicBezTo>
                      <a:cubicBezTo>
                        <a:pt x="9" y="0"/>
                        <a:pt x="6" y="1"/>
                        <a:pt x="4" y="4"/>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29" name="Freeform 481"/>
                <p:cNvSpPr/>
                <p:nvPr/>
              </p:nvSpPr>
              <p:spPr>
                <a:xfrm>
                  <a:off x="15351" y="813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30" name="Freeform 482"/>
                <p:cNvSpPr/>
                <p:nvPr/>
              </p:nvSpPr>
              <p:spPr>
                <a:xfrm>
                  <a:off x="16386" y="8392"/>
                  <a:ext cx="167" cy="164"/>
                </a:xfrm>
                <a:custGeom>
                  <a:avLst/>
                  <a:gdLst/>
                  <a:ahLst/>
                  <a:cxnLst>
                    <a:cxn ang="0">
                      <a:pos x="201612500" y="193303630"/>
                    </a:cxn>
                    <a:cxn ang="0">
                      <a:pos x="241935000" y="115982800"/>
                    </a:cxn>
                    <a:cxn ang="0">
                      <a:pos x="201612500" y="28996477"/>
                    </a:cxn>
                    <a:cxn ang="0">
                      <a:pos x="120967500" y="0"/>
                    </a:cxn>
                    <a:cxn ang="0">
                      <a:pos x="30241875" y="28996477"/>
                    </a:cxn>
                    <a:cxn ang="0">
                      <a:pos x="0" y="115982800"/>
                    </a:cxn>
                    <a:cxn ang="0">
                      <a:pos x="30241875" y="193303630"/>
                    </a:cxn>
                    <a:cxn ang="0">
                      <a:pos x="120967500" y="231962490"/>
                    </a:cxn>
                    <a:cxn ang="0">
                      <a:pos x="201612500" y="193303630"/>
                    </a:cxn>
                  </a:cxnLst>
                  <a:rect l="0" t="0" r="0" b="0"/>
                  <a:pathLst>
                    <a:path w="24" h="24">
                      <a:moveTo>
                        <a:pt x="20" y="20"/>
                      </a:moveTo>
                      <a:cubicBezTo>
                        <a:pt x="23" y="18"/>
                        <a:pt x="24" y="15"/>
                        <a:pt x="24" y="12"/>
                      </a:cubicBezTo>
                      <a:cubicBezTo>
                        <a:pt x="24" y="9"/>
                        <a:pt x="23" y="6"/>
                        <a:pt x="20" y="3"/>
                      </a:cubicBez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path>
                  </a:pathLst>
                </a:custGeom>
                <a:grpFill/>
                <a:ln w="9525">
                  <a:noFill/>
                </a:ln>
              </p:spPr>
              <p:txBody>
                <a:bodyPr/>
                <a:lstStyle/>
                <a:p>
                  <a:endParaRPr lang="zh-CN" altLang="en-US"/>
                </a:p>
              </p:txBody>
            </p:sp>
            <p:sp>
              <p:nvSpPr>
                <p:cNvPr id="431" name="Freeform 483"/>
                <p:cNvSpPr/>
                <p:nvPr/>
              </p:nvSpPr>
              <p:spPr>
                <a:xfrm>
                  <a:off x="15871" y="7618"/>
                  <a:ext cx="164" cy="167"/>
                </a:xfrm>
                <a:custGeom>
                  <a:avLst/>
                  <a:gdLst/>
                  <a:ahLst/>
                  <a:cxnLst>
                    <a:cxn ang="0">
                      <a:pos x="193297930" y="30241875"/>
                    </a:cxn>
                    <a:cxn ang="0">
                      <a:pos x="115978136" y="0"/>
                    </a:cxn>
                    <a:cxn ang="0">
                      <a:pos x="38658343" y="30241875"/>
                    </a:cxn>
                    <a:cxn ang="0">
                      <a:pos x="0" y="110886875"/>
                    </a:cxn>
                    <a:cxn ang="0">
                      <a:pos x="38658343"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6" y="0"/>
                        <a:pt x="12" y="0"/>
                      </a:cubicBezTo>
                      <a:cubicBezTo>
                        <a:pt x="8" y="0"/>
                        <a:pt x="6" y="1"/>
                        <a:pt x="4" y="3"/>
                      </a:cubicBezTo>
                      <a:cubicBezTo>
                        <a:pt x="1" y="6"/>
                        <a:pt x="0" y="9"/>
                        <a:pt x="0" y="11"/>
                      </a:cubicBezTo>
                      <a:cubicBezTo>
                        <a:pt x="0" y="15"/>
                        <a:pt x="1" y="18"/>
                        <a:pt x="4" y="20"/>
                      </a:cubicBezTo>
                      <a:cubicBezTo>
                        <a:pt x="6" y="23"/>
                        <a:pt x="8"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32" name="Freeform 484"/>
                <p:cNvSpPr/>
                <p:nvPr/>
              </p:nvSpPr>
              <p:spPr>
                <a:xfrm>
                  <a:off x="14062" y="7357"/>
                  <a:ext cx="171" cy="164"/>
                </a:xfrm>
                <a:custGeom>
                  <a:avLst/>
                  <a:gdLst/>
                  <a:ahLst/>
                  <a:cxnLst>
                    <a:cxn ang="0">
                      <a:pos x="203307215" y="38661970"/>
                    </a:cxn>
                    <a:cxn ang="0">
                      <a:pos x="125856255" y="0"/>
                    </a:cxn>
                    <a:cxn ang="0">
                      <a:pos x="38725480" y="38661970"/>
                    </a:cxn>
                    <a:cxn ang="0">
                      <a:pos x="0" y="115982800"/>
                    </a:cxn>
                    <a:cxn ang="0">
                      <a:pos x="38725480" y="202966013"/>
                    </a:cxn>
                    <a:cxn ang="0">
                      <a:pos x="125856255" y="231962490"/>
                    </a:cxn>
                    <a:cxn ang="0">
                      <a:pos x="203307215" y="202966013"/>
                    </a:cxn>
                    <a:cxn ang="0">
                      <a:pos x="242032695" y="115982800"/>
                    </a:cxn>
                    <a:cxn ang="0">
                      <a:pos x="203307215" y="38661970"/>
                    </a:cxn>
                  </a:cxnLst>
                  <a:rect l="0" t="0" r="0" b="0"/>
                  <a:pathLst>
                    <a:path w="25" h="24">
                      <a:moveTo>
                        <a:pt x="21" y="4"/>
                      </a:moveTo>
                      <a:cubicBezTo>
                        <a:pt x="19" y="2"/>
                        <a:pt x="16" y="0"/>
                        <a:pt x="13" y="0"/>
                      </a:cubicBezTo>
                      <a:cubicBezTo>
                        <a:pt x="9" y="0"/>
                        <a:pt x="6" y="2"/>
                        <a:pt x="4" y="4"/>
                      </a:cubicBezTo>
                      <a:cubicBezTo>
                        <a:pt x="1" y="6"/>
                        <a:pt x="0" y="9"/>
                        <a:pt x="0" y="12"/>
                      </a:cubicBezTo>
                      <a:cubicBezTo>
                        <a:pt x="0" y="15"/>
                        <a:pt x="1" y="18"/>
                        <a:pt x="4" y="21"/>
                      </a:cubicBezTo>
                      <a:cubicBezTo>
                        <a:pt x="6" y="23"/>
                        <a:pt x="9" y="24"/>
                        <a:pt x="13"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33" name="Freeform 485"/>
                <p:cNvSpPr/>
                <p:nvPr/>
              </p:nvSpPr>
              <p:spPr>
                <a:xfrm>
                  <a:off x="15097" y="7357"/>
                  <a:ext cx="164" cy="164"/>
                </a:xfrm>
                <a:custGeom>
                  <a:avLst/>
                  <a:gdLst/>
                  <a:ahLst/>
                  <a:cxnLst>
                    <a:cxn ang="0">
                      <a:pos x="193297930" y="38661970"/>
                    </a:cxn>
                    <a:cxn ang="0">
                      <a:pos x="115978136" y="0"/>
                    </a:cxn>
                    <a:cxn ang="0">
                      <a:pos x="28996089" y="38661970"/>
                    </a:cxn>
                    <a:cxn ang="0">
                      <a:pos x="0" y="115982800"/>
                    </a:cxn>
                    <a:cxn ang="0">
                      <a:pos x="28996089"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5" y="0"/>
                        <a:pt x="12" y="0"/>
                      </a:cubicBezTo>
                      <a:cubicBezTo>
                        <a:pt x="8" y="0"/>
                        <a:pt x="6" y="2"/>
                        <a:pt x="3" y="4"/>
                      </a:cubicBezTo>
                      <a:cubicBezTo>
                        <a:pt x="1" y="6"/>
                        <a:pt x="0" y="9"/>
                        <a:pt x="0" y="12"/>
                      </a:cubicBezTo>
                      <a:cubicBezTo>
                        <a:pt x="0" y="15"/>
                        <a:pt x="1" y="18"/>
                        <a:pt x="3" y="21"/>
                      </a:cubicBezTo>
                      <a:cubicBezTo>
                        <a:pt x="6" y="23"/>
                        <a:pt x="8"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4" name="Freeform 486"/>
                <p:cNvSpPr/>
                <p:nvPr/>
              </p:nvSpPr>
              <p:spPr>
                <a:xfrm>
                  <a:off x="15097" y="7618"/>
                  <a:ext cx="164" cy="167"/>
                </a:xfrm>
                <a:custGeom>
                  <a:avLst/>
                  <a:gdLst/>
                  <a:ahLst/>
                  <a:cxnLst>
                    <a:cxn ang="0">
                      <a:pos x="193297930" y="30241875"/>
                    </a:cxn>
                    <a:cxn ang="0">
                      <a:pos x="115978136" y="0"/>
                    </a:cxn>
                    <a:cxn ang="0">
                      <a:pos x="28996089" y="30241875"/>
                    </a:cxn>
                    <a:cxn ang="0">
                      <a:pos x="0" y="110886875"/>
                    </a:cxn>
                    <a:cxn ang="0">
                      <a:pos x="28996089" y="201612500"/>
                    </a:cxn>
                    <a:cxn ang="0">
                      <a:pos x="115978136" y="241935000"/>
                    </a:cxn>
                    <a:cxn ang="0">
                      <a:pos x="193297930" y="201612500"/>
                    </a:cxn>
                    <a:cxn ang="0">
                      <a:pos x="231956273" y="110886875"/>
                    </a:cxn>
                    <a:cxn ang="0">
                      <a:pos x="193297930" y="30241875"/>
                    </a:cxn>
                  </a:cxnLst>
                  <a:rect l="0" t="0" r="0" b="0"/>
                  <a:pathLst>
                    <a:path w="24" h="24">
                      <a:moveTo>
                        <a:pt x="20" y="3"/>
                      </a:moveTo>
                      <a:cubicBezTo>
                        <a:pt x="18" y="1"/>
                        <a:pt x="15" y="0"/>
                        <a:pt x="12" y="0"/>
                      </a:cubicBezTo>
                      <a:cubicBezTo>
                        <a:pt x="8" y="0"/>
                        <a:pt x="6" y="1"/>
                        <a:pt x="3" y="3"/>
                      </a:cubicBezTo>
                      <a:cubicBezTo>
                        <a:pt x="1" y="6"/>
                        <a:pt x="0" y="9"/>
                        <a:pt x="0" y="11"/>
                      </a:cubicBezTo>
                      <a:cubicBezTo>
                        <a:pt x="0" y="15"/>
                        <a:pt x="1" y="18"/>
                        <a:pt x="3" y="20"/>
                      </a:cubicBezTo>
                      <a:cubicBezTo>
                        <a:pt x="6" y="23"/>
                        <a:pt x="8"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35" name="Freeform 487"/>
                <p:cNvSpPr/>
                <p:nvPr/>
              </p:nvSpPr>
              <p:spPr>
                <a:xfrm>
                  <a:off x="15606" y="7357"/>
                  <a:ext cx="174" cy="164"/>
                </a:xfrm>
                <a:custGeom>
                  <a:avLst/>
                  <a:gdLst/>
                  <a:ahLst/>
                  <a:cxnLst>
                    <a:cxn ang="0">
                      <a:pos x="211693125" y="38661970"/>
                    </a:cxn>
                    <a:cxn ang="0">
                      <a:pos x="131048125" y="0"/>
                    </a:cxn>
                    <a:cxn ang="0">
                      <a:pos x="40322500" y="38661970"/>
                    </a:cxn>
                    <a:cxn ang="0">
                      <a:pos x="0" y="115982800"/>
                    </a:cxn>
                    <a:cxn ang="0">
                      <a:pos x="40322500" y="202966013"/>
                    </a:cxn>
                    <a:cxn ang="0">
                      <a:pos x="131048125" y="231962490"/>
                    </a:cxn>
                    <a:cxn ang="0">
                      <a:pos x="211693125" y="202966013"/>
                    </a:cxn>
                    <a:cxn ang="0">
                      <a:pos x="252015625" y="115982800"/>
                    </a:cxn>
                    <a:cxn ang="0">
                      <a:pos x="211693125" y="3866197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36" name="Freeform 488"/>
                <p:cNvSpPr/>
                <p:nvPr/>
              </p:nvSpPr>
              <p:spPr>
                <a:xfrm>
                  <a:off x="15871" y="7357"/>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2"/>
                        <a:pt x="16" y="0"/>
                        <a:pt x="12" y="0"/>
                      </a:cubicBezTo>
                      <a:cubicBezTo>
                        <a:pt x="8" y="0"/>
                        <a:pt x="6" y="2"/>
                        <a:pt x="4" y="4"/>
                      </a:cubicBezTo>
                      <a:cubicBezTo>
                        <a:pt x="1" y="6"/>
                        <a:pt x="0" y="9"/>
                        <a:pt x="0" y="12"/>
                      </a:cubicBezTo>
                      <a:cubicBezTo>
                        <a:pt x="0" y="15"/>
                        <a:pt x="1" y="18"/>
                        <a:pt x="4" y="21"/>
                      </a:cubicBezTo>
                      <a:cubicBezTo>
                        <a:pt x="6" y="23"/>
                        <a:pt x="8"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7" name="Freeform 489"/>
                <p:cNvSpPr/>
                <p:nvPr/>
              </p:nvSpPr>
              <p:spPr>
                <a:xfrm>
                  <a:off x="14323"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38" name="Freeform 490"/>
                <p:cNvSpPr/>
                <p:nvPr/>
              </p:nvSpPr>
              <p:spPr>
                <a:xfrm>
                  <a:off x="14062" y="7873"/>
                  <a:ext cx="171" cy="167"/>
                </a:xfrm>
                <a:custGeom>
                  <a:avLst/>
                  <a:gdLst/>
                  <a:ahLst/>
                  <a:cxnLst>
                    <a:cxn ang="0">
                      <a:pos x="203307215" y="40322500"/>
                    </a:cxn>
                    <a:cxn ang="0">
                      <a:pos x="125856255" y="0"/>
                    </a:cxn>
                    <a:cxn ang="0">
                      <a:pos x="38725480" y="40322500"/>
                    </a:cxn>
                    <a:cxn ang="0">
                      <a:pos x="0" y="120967500"/>
                    </a:cxn>
                    <a:cxn ang="0">
                      <a:pos x="38725480" y="201612500"/>
                    </a:cxn>
                    <a:cxn ang="0">
                      <a:pos x="125856255" y="241935000"/>
                    </a:cxn>
                    <a:cxn ang="0">
                      <a:pos x="203307215" y="201612500"/>
                    </a:cxn>
                    <a:cxn ang="0">
                      <a:pos x="242032695" y="120967500"/>
                    </a:cxn>
                    <a:cxn ang="0">
                      <a:pos x="203307215" y="40322500"/>
                    </a:cxn>
                  </a:cxnLst>
                  <a:rect l="0" t="0" r="0" b="0"/>
                  <a:pathLst>
                    <a:path w="25" h="24">
                      <a:moveTo>
                        <a:pt x="21" y="4"/>
                      </a:moveTo>
                      <a:cubicBezTo>
                        <a:pt x="19" y="1"/>
                        <a:pt x="16" y="0"/>
                        <a:pt x="13" y="0"/>
                      </a:cubicBezTo>
                      <a:cubicBezTo>
                        <a:pt x="9" y="0"/>
                        <a:pt x="6" y="1"/>
                        <a:pt x="4" y="4"/>
                      </a:cubicBezTo>
                      <a:cubicBezTo>
                        <a:pt x="1" y="6"/>
                        <a:pt x="0" y="9"/>
                        <a:pt x="0" y="12"/>
                      </a:cubicBezTo>
                      <a:cubicBezTo>
                        <a:pt x="0" y="15"/>
                        <a:pt x="1" y="18"/>
                        <a:pt x="4" y="20"/>
                      </a:cubicBezTo>
                      <a:cubicBezTo>
                        <a:pt x="6" y="23"/>
                        <a:pt x="9" y="24"/>
                        <a:pt x="13"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39" name="Freeform 491"/>
                <p:cNvSpPr/>
                <p:nvPr/>
              </p:nvSpPr>
              <p:spPr>
                <a:xfrm>
                  <a:off x="15097" y="7873"/>
                  <a:ext cx="164" cy="167"/>
                </a:xfrm>
                <a:custGeom>
                  <a:avLst/>
                  <a:gdLst/>
                  <a:ahLst/>
                  <a:cxnLst>
                    <a:cxn ang="0">
                      <a:pos x="193297930" y="40322500"/>
                    </a:cxn>
                    <a:cxn ang="0">
                      <a:pos x="115978136" y="0"/>
                    </a:cxn>
                    <a:cxn ang="0">
                      <a:pos x="28996089" y="40322500"/>
                    </a:cxn>
                    <a:cxn ang="0">
                      <a:pos x="0" y="120967500"/>
                    </a:cxn>
                    <a:cxn ang="0">
                      <a:pos x="28996089" y="201612500"/>
                    </a:cxn>
                    <a:cxn ang="0">
                      <a:pos x="115978136" y="241935000"/>
                    </a:cxn>
                    <a:cxn ang="0">
                      <a:pos x="193297930" y="201612500"/>
                    </a:cxn>
                    <a:cxn ang="0">
                      <a:pos x="231956273" y="120967500"/>
                    </a:cxn>
                    <a:cxn ang="0">
                      <a:pos x="193297930" y="4032250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0" name="Freeform 492"/>
                <p:cNvSpPr/>
                <p:nvPr/>
              </p:nvSpPr>
              <p:spPr>
                <a:xfrm>
                  <a:off x="15097" y="813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3"/>
                        <a:pt x="8"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41" name="Freeform 493"/>
                <p:cNvSpPr/>
                <p:nvPr/>
              </p:nvSpPr>
              <p:spPr>
                <a:xfrm>
                  <a:off x="14835" y="6841"/>
                  <a:ext cx="171" cy="171"/>
                </a:xfrm>
                <a:custGeom>
                  <a:avLst/>
                  <a:gdLst/>
                  <a:ahLst/>
                  <a:cxnLst>
                    <a:cxn ang="0">
                      <a:pos x="203307215" y="38725978"/>
                    </a:cxn>
                    <a:cxn ang="0">
                      <a:pos x="125856255" y="0"/>
                    </a:cxn>
                    <a:cxn ang="0">
                      <a:pos x="38725480" y="38725978"/>
                    </a:cxn>
                    <a:cxn ang="0">
                      <a:pos x="0" y="116177934"/>
                    </a:cxn>
                    <a:cxn ang="0">
                      <a:pos x="38725480" y="203312940"/>
                    </a:cxn>
                    <a:cxn ang="0">
                      <a:pos x="125856255" y="242038918"/>
                    </a:cxn>
                    <a:cxn ang="0">
                      <a:pos x="203307215" y="203312940"/>
                    </a:cxn>
                    <a:cxn ang="0">
                      <a:pos x="242032695" y="116177934"/>
                    </a:cxn>
                    <a:cxn ang="0">
                      <a:pos x="203307215" y="38725978"/>
                    </a:cxn>
                  </a:cxnLst>
                  <a:rect l="0" t="0" r="0" b="0"/>
                  <a:pathLst>
                    <a:path w="25" h="25">
                      <a:moveTo>
                        <a:pt x="21" y="4"/>
                      </a:moveTo>
                      <a:cubicBezTo>
                        <a:pt x="19" y="2"/>
                        <a:pt x="16" y="0"/>
                        <a:pt x="13" y="0"/>
                      </a:cubicBezTo>
                      <a:cubicBezTo>
                        <a:pt x="9" y="0"/>
                        <a:pt x="6" y="2"/>
                        <a:pt x="4" y="4"/>
                      </a:cubicBezTo>
                      <a:cubicBezTo>
                        <a:pt x="1" y="6"/>
                        <a:pt x="0" y="9"/>
                        <a:pt x="0" y="12"/>
                      </a:cubicBezTo>
                      <a:cubicBezTo>
                        <a:pt x="0" y="16"/>
                        <a:pt x="1"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42" name="Freeform 494"/>
                <p:cNvSpPr/>
                <p:nvPr/>
              </p:nvSpPr>
              <p:spPr>
                <a:xfrm>
                  <a:off x="15097" y="6841"/>
                  <a:ext cx="164" cy="171"/>
                </a:xfrm>
                <a:custGeom>
                  <a:avLst/>
                  <a:gdLst/>
                  <a:ahLst/>
                  <a:cxnLst>
                    <a:cxn ang="0">
                      <a:pos x="193297930" y="38725978"/>
                    </a:cxn>
                    <a:cxn ang="0">
                      <a:pos x="115978136" y="0"/>
                    </a:cxn>
                    <a:cxn ang="0">
                      <a:pos x="28996089" y="38725978"/>
                    </a:cxn>
                    <a:cxn ang="0">
                      <a:pos x="0" y="116177934"/>
                    </a:cxn>
                    <a:cxn ang="0">
                      <a:pos x="28996089"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43" name="Freeform 495"/>
                <p:cNvSpPr/>
                <p:nvPr/>
              </p:nvSpPr>
              <p:spPr>
                <a:xfrm>
                  <a:off x="15097" y="7102"/>
                  <a:ext cx="164" cy="164"/>
                </a:xfrm>
                <a:custGeom>
                  <a:avLst/>
                  <a:gdLst/>
                  <a:ahLst/>
                  <a:cxnLst>
                    <a:cxn ang="0">
                      <a:pos x="193297930" y="38661970"/>
                    </a:cxn>
                    <a:cxn ang="0">
                      <a:pos x="115978136" y="0"/>
                    </a:cxn>
                    <a:cxn ang="0">
                      <a:pos x="28996089" y="38661970"/>
                    </a:cxn>
                    <a:cxn ang="0">
                      <a:pos x="0" y="115982800"/>
                    </a:cxn>
                    <a:cxn ang="0">
                      <a:pos x="28996089"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4" name="Freeform 496"/>
                <p:cNvSpPr/>
                <p:nvPr/>
              </p:nvSpPr>
              <p:spPr>
                <a:xfrm>
                  <a:off x="15606" y="6841"/>
                  <a:ext cx="174" cy="171"/>
                </a:xfrm>
                <a:custGeom>
                  <a:avLst/>
                  <a:gdLst/>
                  <a:ahLst/>
                  <a:cxnLst>
                    <a:cxn ang="0">
                      <a:pos x="211693125" y="38725978"/>
                    </a:cxn>
                    <a:cxn ang="0">
                      <a:pos x="131048125" y="0"/>
                    </a:cxn>
                    <a:cxn ang="0">
                      <a:pos x="40322500" y="38725978"/>
                    </a:cxn>
                    <a:cxn ang="0">
                      <a:pos x="0" y="116177934"/>
                    </a:cxn>
                    <a:cxn ang="0">
                      <a:pos x="40322500" y="203312940"/>
                    </a:cxn>
                    <a:cxn ang="0">
                      <a:pos x="131048125" y="242038918"/>
                    </a:cxn>
                    <a:cxn ang="0">
                      <a:pos x="211693125" y="203312940"/>
                    </a:cxn>
                    <a:cxn ang="0">
                      <a:pos x="252015625" y="116177934"/>
                    </a:cxn>
                    <a:cxn ang="0">
                      <a:pos x="211693125" y="38725978"/>
                    </a:cxn>
                  </a:cxnLst>
                  <a:rect l="0" t="0" r="0" b="0"/>
                  <a:pathLst>
                    <a:path w="25" h="25">
                      <a:moveTo>
                        <a:pt x="21" y="4"/>
                      </a:moveTo>
                      <a:cubicBezTo>
                        <a:pt x="19" y="2"/>
                        <a:pt x="16" y="0"/>
                        <a:pt x="13" y="0"/>
                      </a:cubicBezTo>
                      <a:cubicBezTo>
                        <a:pt x="9" y="0"/>
                        <a:pt x="6" y="2"/>
                        <a:pt x="4" y="4"/>
                      </a:cubicBezTo>
                      <a:cubicBezTo>
                        <a:pt x="2" y="6"/>
                        <a:pt x="0" y="9"/>
                        <a:pt x="0" y="12"/>
                      </a:cubicBezTo>
                      <a:cubicBezTo>
                        <a:pt x="0" y="16"/>
                        <a:pt x="2" y="19"/>
                        <a:pt x="4" y="21"/>
                      </a:cubicBezTo>
                      <a:cubicBezTo>
                        <a:pt x="6" y="24"/>
                        <a:pt x="9" y="25"/>
                        <a:pt x="13"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45" name="Freeform 497"/>
                <p:cNvSpPr/>
                <p:nvPr/>
              </p:nvSpPr>
              <p:spPr>
                <a:xfrm>
                  <a:off x="15871" y="7102"/>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8" y="0"/>
                        <a:pt x="6" y="1"/>
                        <a:pt x="4" y="4"/>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46" name="Freeform 498"/>
                <p:cNvSpPr/>
                <p:nvPr/>
              </p:nvSpPr>
              <p:spPr>
                <a:xfrm>
                  <a:off x="15606" y="6329"/>
                  <a:ext cx="174" cy="167"/>
                </a:xfrm>
                <a:custGeom>
                  <a:avLst/>
                  <a:gdLst/>
                  <a:ahLst/>
                  <a:cxnLst>
                    <a:cxn ang="0">
                      <a:pos x="211693125" y="30241875"/>
                    </a:cxn>
                    <a:cxn ang="0">
                      <a:pos x="131048125" y="0"/>
                    </a:cxn>
                    <a:cxn ang="0">
                      <a:pos x="40322500" y="30241875"/>
                    </a:cxn>
                    <a:cxn ang="0">
                      <a:pos x="0" y="120967500"/>
                    </a:cxn>
                    <a:cxn ang="0">
                      <a:pos x="40322500" y="201612500"/>
                    </a:cxn>
                    <a:cxn ang="0">
                      <a:pos x="131048125" y="241935000"/>
                    </a:cxn>
                    <a:cxn ang="0">
                      <a:pos x="211693125" y="201612500"/>
                    </a:cxn>
                    <a:cxn ang="0">
                      <a:pos x="252015625" y="120967500"/>
                    </a:cxn>
                    <a:cxn ang="0">
                      <a:pos x="211693125" y="30241875"/>
                    </a:cxn>
                  </a:cxnLst>
                  <a:rect l="0" t="0" r="0" b="0"/>
                  <a:pathLst>
                    <a:path w="25" h="24">
                      <a:moveTo>
                        <a:pt x="21" y="3"/>
                      </a:moveTo>
                      <a:cubicBezTo>
                        <a:pt x="19" y="1"/>
                        <a:pt x="16" y="0"/>
                        <a:pt x="13" y="0"/>
                      </a:cubicBezTo>
                      <a:cubicBezTo>
                        <a:pt x="9" y="0"/>
                        <a:pt x="6" y="1"/>
                        <a:pt x="4" y="3"/>
                      </a:cubicBezTo>
                      <a:cubicBezTo>
                        <a:pt x="2" y="6"/>
                        <a:pt x="0" y="9"/>
                        <a:pt x="0" y="12"/>
                      </a:cubicBezTo>
                      <a:cubicBezTo>
                        <a:pt x="0" y="15"/>
                        <a:pt x="2" y="18"/>
                        <a:pt x="4" y="20"/>
                      </a:cubicBezTo>
                      <a:cubicBezTo>
                        <a:pt x="6" y="23"/>
                        <a:pt x="9" y="24"/>
                        <a:pt x="13"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47" name="Freeform 499"/>
                <p:cNvSpPr/>
                <p:nvPr/>
              </p:nvSpPr>
              <p:spPr>
                <a:xfrm>
                  <a:off x="15351"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48" name="Freeform 500"/>
                <p:cNvSpPr/>
                <p:nvPr/>
              </p:nvSpPr>
              <p:spPr>
                <a:xfrm>
                  <a:off x="15351" y="7102"/>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49" name="Freeform 501"/>
                <p:cNvSpPr/>
                <p:nvPr/>
              </p:nvSpPr>
              <p:spPr>
                <a:xfrm>
                  <a:off x="15606" y="6583"/>
                  <a:ext cx="174" cy="167"/>
                </a:xfrm>
                <a:custGeom>
                  <a:avLst/>
                  <a:gdLst/>
                  <a:ahLst/>
                  <a:cxnLst>
                    <a:cxn ang="0">
                      <a:pos x="211693125" y="40322500"/>
                    </a:cxn>
                    <a:cxn ang="0">
                      <a:pos x="131048125" y="0"/>
                    </a:cxn>
                    <a:cxn ang="0">
                      <a:pos x="40322500" y="40322500"/>
                    </a:cxn>
                    <a:cxn ang="0">
                      <a:pos x="0" y="120967500"/>
                    </a:cxn>
                    <a:cxn ang="0">
                      <a:pos x="40322500" y="211693125"/>
                    </a:cxn>
                    <a:cxn ang="0">
                      <a:pos x="131048125" y="241935000"/>
                    </a:cxn>
                    <a:cxn ang="0">
                      <a:pos x="211693125" y="211693125"/>
                    </a:cxn>
                    <a:cxn ang="0">
                      <a:pos x="252015625" y="120967500"/>
                    </a:cxn>
                    <a:cxn ang="0">
                      <a:pos x="211693125" y="40322500"/>
                    </a:cxn>
                  </a:cxnLst>
                  <a:rect l="0" t="0" r="0" b="0"/>
                  <a:pathLst>
                    <a:path w="25" h="24">
                      <a:moveTo>
                        <a:pt x="21" y="4"/>
                      </a:moveTo>
                      <a:cubicBezTo>
                        <a:pt x="19" y="2"/>
                        <a:pt x="16" y="0"/>
                        <a:pt x="13" y="0"/>
                      </a:cubicBezTo>
                      <a:cubicBezTo>
                        <a:pt x="9" y="0"/>
                        <a:pt x="6" y="2"/>
                        <a:pt x="4" y="4"/>
                      </a:cubicBezTo>
                      <a:cubicBezTo>
                        <a:pt x="2" y="6"/>
                        <a:pt x="0" y="9"/>
                        <a:pt x="0" y="12"/>
                      </a:cubicBezTo>
                      <a:cubicBezTo>
                        <a:pt x="0" y="15"/>
                        <a:pt x="2" y="18"/>
                        <a:pt x="4" y="21"/>
                      </a:cubicBezTo>
                      <a:cubicBezTo>
                        <a:pt x="6" y="23"/>
                        <a:pt x="9" y="24"/>
                        <a:pt x="13"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50" name="Freeform 502"/>
                <p:cNvSpPr/>
                <p:nvPr/>
              </p:nvSpPr>
              <p:spPr>
                <a:xfrm>
                  <a:off x="15871" y="6329"/>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8" y="0"/>
                        <a:pt x="6" y="1"/>
                        <a:pt x="4" y="3"/>
                      </a:cubicBezTo>
                      <a:cubicBezTo>
                        <a:pt x="1" y="6"/>
                        <a:pt x="0" y="9"/>
                        <a:pt x="0" y="12"/>
                      </a:cubicBezTo>
                      <a:cubicBezTo>
                        <a:pt x="0" y="15"/>
                        <a:pt x="1" y="18"/>
                        <a:pt x="4" y="20"/>
                      </a:cubicBezTo>
                      <a:cubicBezTo>
                        <a:pt x="6" y="23"/>
                        <a:pt x="8"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grpSp>
        </p:grpSp>
        <p:grpSp>
          <p:nvGrpSpPr>
            <p:cNvPr id="451" name="组合 450"/>
            <p:cNvGrpSpPr/>
            <p:nvPr/>
          </p:nvGrpSpPr>
          <p:grpSpPr>
            <a:xfrm>
              <a:off x="11562" y="622"/>
              <a:ext cx="5845" cy="8680"/>
              <a:chOff x="2453" y="650"/>
              <a:chExt cx="5845" cy="8680"/>
            </a:xfrm>
            <a:grpFill/>
          </p:grpSpPr>
          <p:sp>
            <p:nvSpPr>
              <p:cNvPr id="452" name="Freeform 6"/>
              <p:cNvSpPr/>
              <p:nvPr/>
            </p:nvSpPr>
            <p:spPr>
              <a:xfrm>
                <a:off x="5806" y="606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53" name="Freeform 7"/>
              <p:cNvSpPr/>
              <p:nvPr/>
            </p:nvSpPr>
            <p:spPr>
              <a:xfrm>
                <a:off x="6064" y="6067"/>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54" name="Freeform 8"/>
              <p:cNvSpPr/>
              <p:nvPr/>
            </p:nvSpPr>
            <p:spPr>
              <a:xfrm>
                <a:off x="6064" y="6329"/>
                <a:ext cx="171" cy="167"/>
              </a:xfrm>
              <a:custGeom>
                <a:avLst/>
                <a:gdLst/>
                <a:ahLst/>
                <a:cxnLst>
                  <a:cxn ang="0">
                    <a:pos x="203312940" y="30241875"/>
                  </a:cxn>
                  <a:cxn ang="0">
                    <a:pos x="116177934" y="0"/>
                  </a:cxn>
                  <a:cxn ang="0">
                    <a:pos x="38725978" y="30241875"/>
                  </a:cxn>
                  <a:cxn ang="0">
                    <a:pos x="0" y="120967500"/>
                  </a:cxn>
                  <a:cxn ang="0">
                    <a:pos x="38725978" y="201612500"/>
                  </a:cxn>
                  <a:cxn ang="0">
                    <a:pos x="116177934" y="241935000"/>
                  </a:cxn>
                  <a:cxn ang="0">
                    <a:pos x="203312940" y="201612500"/>
                  </a:cxn>
                  <a:cxn ang="0">
                    <a:pos x="242038918" y="120967500"/>
                  </a:cxn>
                  <a:cxn ang="0">
                    <a:pos x="203312940"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55" name="Freeform 9"/>
              <p:cNvSpPr/>
              <p:nvPr/>
            </p:nvSpPr>
            <p:spPr>
              <a:xfrm>
                <a:off x="6064" y="6583"/>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56" name="Freeform 10"/>
              <p:cNvSpPr/>
              <p:nvPr/>
            </p:nvSpPr>
            <p:spPr>
              <a:xfrm>
                <a:off x="6064" y="684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57" name="Freeform 11"/>
              <p:cNvSpPr/>
              <p:nvPr/>
            </p:nvSpPr>
            <p:spPr>
              <a:xfrm>
                <a:off x="6325" y="6329"/>
                <a:ext cx="164" cy="167"/>
              </a:xfrm>
              <a:custGeom>
                <a:avLst/>
                <a:gdLst/>
                <a:ahLst/>
                <a:cxnLst>
                  <a:cxn ang="0">
                    <a:pos x="193303630" y="30241875"/>
                  </a:cxn>
                  <a:cxn ang="0">
                    <a:pos x="115982800" y="0"/>
                  </a:cxn>
                  <a:cxn ang="0">
                    <a:pos x="38661970" y="30241875"/>
                  </a:cxn>
                  <a:cxn ang="0">
                    <a:pos x="0" y="120967500"/>
                  </a:cxn>
                  <a:cxn ang="0">
                    <a:pos x="38661970" y="201612500"/>
                  </a:cxn>
                  <a:cxn ang="0">
                    <a:pos x="115982800" y="241935000"/>
                  </a:cxn>
                  <a:cxn ang="0">
                    <a:pos x="193303630" y="201612500"/>
                  </a:cxn>
                  <a:cxn ang="0">
                    <a:pos x="231962490" y="120967500"/>
                  </a:cxn>
                  <a:cxn ang="0">
                    <a:pos x="1933036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58" name="Freeform 12"/>
              <p:cNvSpPr/>
              <p:nvPr/>
            </p:nvSpPr>
            <p:spPr>
              <a:xfrm>
                <a:off x="6325" y="6583"/>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59" name="Freeform 13"/>
              <p:cNvSpPr/>
              <p:nvPr/>
            </p:nvSpPr>
            <p:spPr>
              <a:xfrm>
                <a:off x="6325" y="684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60" name="Freeform 14"/>
              <p:cNvSpPr/>
              <p:nvPr/>
            </p:nvSpPr>
            <p:spPr>
              <a:xfrm>
                <a:off x="6325" y="7102"/>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61" name="Freeform 15"/>
              <p:cNvSpPr/>
              <p:nvPr/>
            </p:nvSpPr>
            <p:spPr>
              <a:xfrm>
                <a:off x="6579" y="6329"/>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462" name="Freeform 16"/>
              <p:cNvSpPr/>
              <p:nvPr/>
            </p:nvSpPr>
            <p:spPr>
              <a:xfrm>
                <a:off x="6579"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3" name="Freeform 17"/>
              <p:cNvSpPr/>
              <p:nvPr/>
            </p:nvSpPr>
            <p:spPr>
              <a:xfrm>
                <a:off x="6579"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64" name="Freeform 18"/>
              <p:cNvSpPr/>
              <p:nvPr/>
            </p:nvSpPr>
            <p:spPr>
              <a:xfrm>
                <a:off x="6579"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5" name="Freeform 19"/>
              <p:cNvSpPr/>
              <p:nvPr/>
            </p:nvSpPr>
            <p:spPr>
              <a:xfrm>
                <a:off x="6579"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6" name="Freeform 20"/>
              <p:cNvSpPr/>
              <p:nvPr/>
            </p:nvSpPr>
            <p:spPr>
              <a:xfrm>
                <a:off x="6579" y="7618"/>
                <a:ext cx="174" cy="167"/>
              </a:xfrm>
              <a:custGeom>
                <a:avLst/>
                <a:gdLst/>
                <a:ahLst/>
                <a:cxnLst>
                  <a:cxn ang="0">
                    <a:pos x="211693125" y="30241875"/>
                  </a:cxn>
                  <a:cxn ang="0">
                    <a:pos x="120967500" y="0"/>
                  </a:cxn>
                  <a:cxn ang="0">
                    <a:pos x="40322500" y="30241875"/>
                  </a:cxn>
                  <a:cxn ang="0">
                    <a:pos x="0" y="110886875"/>
                  </a:cxn>
                  <a:cxn ang="0">
                    <a:pos x="40322500" y="201612500"/>
                  </a:cxn>
                  <a:cxn ang="0">
                    <a:pos x="120967500" y="241935000"/>
                  </a:cxn>
                  <a:cxn ang="0">
                    <a:pos x="211693125" y="201612500"/>
                  </a:cxn>
                  <a:cxn ang="0">
                    <a:pos x="252015625" y="110886875"/>
                  </a:cxn>
                  <a:cxn ang="0">
                    <a:pos x="211693125" y="30241875"/>
                  </a:cxn>
                </a:cxnLst>
                <a:rect l="0" t="0" r="0" b="0"/>
                <a:pathLst>
                  <a:path w="25" h="24">
                    <a:moveTo>
                      <a:pt x="21" y="3"/>
                    </a:moveTo>
                    <a:cubicBezTo>
                      <a:pt x="19" y="1"/>
                      <a:pt x="16" y="0"/>
                      <a:pt x="12" y="0"/>
                    </a:cubicBezTo>
                    <a:cubicBezTo>
                      <a:pt x="9" y="0"/>
                      <a:pt x="6" y="1"/>
                      <a:pt x="4" y="3"/>
                    </a:cubicBezTo>
                    <a:cubicBezTo>
                      <a:pt x="2" y="6"/>
                      <a:pt x="0" y="9"/>
                      <a:pt x="0" y="11"/>
                    </a:cubicBezTo>
                    <a:cubicBezTo>
                      <a:pt x="0" y="15"/>
                      <a:pt x="2" y="18"/>
                      <a:pt x="4" y="20"/>
                    </a:cubicBezTo>
                    <a:cubicBezTo>
                      <a:pt x="6" y="23"/>
                      <a:pt x="9" y="24"/>
                      <a:pt x="12" y="24"/>
                    </a:cubicBezTo>
                    <a:cubicBezTo>
                      <a:pt x="16" y="24"/>
                      <a:pt x="19" y="23"/>
                      <a:pt x="21" y="20"/>
                    </a:cubicBezTo>
                    <a:cubicBezTo>
                      <a:pt x="23" y="18"/>
                      <a:pt x="25" y="15"/>
                      <a:pt x="25" y="11"/>
                    </a:cubicBezTo>
                    <a:cubicBezTo>
                      <a:pt x="25" y="9"/>
                      <a:pt x="23" y="6"/>
                      <a:pt x="21" y="3"/>
                    </a:cubicBezTo>
                  </a:path>
                </a:pathLst>
              </a:custGeom>
              <a:grpFill/>
              <a:ln w="9525">
                <a:noFill/>
              </a:ln>
            </p:spPr>
            <p:txBody>
              <a:bodyPr/>
              <a:lstStyle/>
              <a:p>
                <a:endParaRPr lang="zh-CN" altLang="en-US"/>
              </a:p>
            </p:txBody>
          </p:sp>
          <p:sp>
            <p:nvSpPr>
              <p:cNvPr id="467" name="Freeform 21"/>
              <p:cNvSpPr/>
              <p:nvPr/>
            </p:nvSpPr>
            <p:spPr>
              <a:xfrm>
                <a:off x="6579" y="7873"/>
                <a:ext cx="174" cy="167"/>
              </a:xfrm>
              <a:custGeom>
                <a:avLst/>
                <a:gdLst/>
                <a:ahLst/>
                <a:cxnLst>
                  <a:cxn ang="0">
                    <a:pos x="211693125" y="40322500"/>
                  </a:cxn>
                  <a:cxn ang="0">
                    <a:pos x="120967500" y="0"/>
                  </a:cxn>
                  <a:cxn ang="0">
                    <a:pos x="40322500" y="40322500"/>
                  </a:cxn>
                  <a:cxn ang="0">
                    <a:pos x="0" y="120967500"/>
                  </a:cxn>
                  <a:cxn ang="0">
                    <a:pos x="40322500" y="201612500"/>
                  </a:cxn>
                  <a:cxn ang="0">
                    <a:pos x="120967500" y="241935000"/>
                  </a:cxn>
                  <a:cxn ang="0">
                    <a:pos x="211693125" y="201612500"/>
                  </a:cxn>
                  <a:cxn ang="0">
                    <a:pos x="252015625" y="120967500"/>
                  </a:cxn>
                  <a:cxn ang="0">
                    <a:pos x="21169312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4"/>
                    </a:cubicBezTo>
                  </a:path>
                </a:pathLst>
              </a:custGeom>
              <a:grpFill/>
              <a:ln w="9525">
                <a:noFill/>
              </a:ln>
            </p:spPr>
            <p:txBody>
              <a:bodyPr/>
              <a:lstStyle/>
              <a:p>
                <a:endParaRPr lang="zh-CN" altLang="en-US"/>
              </a:p>
            </p:txBody>
          </p:sp>
          <p:sp>
            <p:nvSpPr>
              <p:cNvPr id="468" name="Freeform 22"/>
              <p:cNvSpPr/>
              <p:nvPr/>
            </p:nvSpPr>
            <p:spPr>
              <a:xfrm>
                <a:off x="6579" y="813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69" name="Freeform 23"/>
              <p:cNvSpPr/>
              <p:nvPr/>
            </p:nvSpPr>
            <p:spPr>
              <a:xfrm>
                <a:off x="6064" y="8392"/>
                <a:ext cx="171" cy="164"/>
              </a:xfrm>
              <a:custGeom>
                <a:avLst/>
                <a:gdLst/>
                <a:ahLst/>
                <a:cxnLst>
                  <a:cxn ang="0">
                    <a:pos x="203312940" y="28996477"/>
                  </a:cxn>
                  <a:cxn ang="0">
                    <a:pos x="116177934" y="0"/>
                  </a:cxn>
                  <a:cxn ang="0">
                    <a:pos x="38725978" y="28996477"/>
                  </a:cxn>
                  <a:cxn ang="0">
                    <a:pos x="0" y="115982800"/>
                  </a:cxn>
                  <a:cxn ang="0">
                    <a:pos x="38725978" y="193303630"/>
                  </a:cxn>
                  <a:cxn ang="0">
                    <a:pos x="116177934" y="231962490"/>
                  </a:cxn>
                  <a:cxn ang="0">
                    <a:pos x="203312940" y="193303630"/>
                  </a:cxn>
                  <a:cxn ang="0">
                    <a:pos x="242038918" y="115982800"/>
                  </a:cxn>
                  <a:cxn ang="0">
                    <a:pos x="203312940" y="28996477"/>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470" name="Freeform 24"/>
              <p:cNvSpPr/>
              <p:nvPr/>
            </p:nvSpPr>
            <p:spPr>
              <a:xfrm>
                <a:off x="6064" y="8647"/>
                <a:ext cx="171" cy="167"/>
              </a:xfrm>
              <a:custGeom>
                <a:avLst/>
                <a:gdLst/>
                <a:ahLst/>
                <a:cxnLst>
                  <a:cxn ang="0">
                    <a:pos x="203312940" y="40322500"/>
                  </a:cxn>
                  <a:cxn ang="0">
                    <a:pos x="116177934" y="0"/>
                  </a:cxn>
                  <a:cxn ang="0">
                    <a:pos x="38725978" y="40322500"/>
                  </a:cxn>
                  <a:cxn ang="0">
                    <a:pos x="0" y="120967500"/>
                  </a:cxn>
                  <a:cxn ang="0">
                    <a:pos x="38725978" y="211693125"/>
                  </a:cxn>
                  <a:cxn ang="0">
                    <a:pos x="116177934" y="241935000"/>
                  </a:cxn>
                  <a:cxn ang="0">
                    <a:pos x="203312940" y="211693125"/>
                  </a:cxn>
                  <a:cxn ang="0">
                    <a:pos x="242038918" y="120967500"/>
                  </a:cxn>
                  <a:cxn ang="0">
                    <a:pos x="203312940"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71" name="Freeform 25"/>
              <p:cNvSpPr/>
              <p:nvPr/>
            </p:nvSpPr>
            <p:spPr>
              <a:xfrm>
                <a:off x="6064" y="8901"/>
                <a:ext cx="171" cy="174"/>
              </a:xfrm>
              <a:custGeom>
                <a:avLst/>
                <a:gdLst/>
                <a:ahLst/>
                <a:cxnLst>
                  <a:cxn ang="0">
                    <a:pos x="203312940" y="40322500"/>
                  </a:cxn>
                  <a:cxn ang="0">
                    <a:pos x="116177934" y="0"/>
                  </a:cxn>
                  <a:cxn ang="0">
                    <a:pos x="38725978" y="40322500"/>
                  </a:cxn>
                  <a:cxn ang="0">
                    <a:pos x="0" y="120967500"/>
                  </a:cxn>
                  <a:cxn ang="0">
                    <a:pos x="38725978" y="211693125"/>
                  </a:cxn>
                  <a:cxn ang="0">
                    <a:pos x="116177934" y="252015625"/>
                  </a:cxn>
                  <a:cxn ang="0">
                    <a:pos x="203312940" y="211693125"/>
                  </a:cxn>
                  <a:cxn ang="0">
                    <a:pos x="242038918" y="120967500"/>
                  </a:cxn>
                  <a:cxn ang="0">
                    <a:pos x="203312940" y="40322500"/>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72" name="Freeform 26"/>
              <p:cNvSpPr/>
              <p:nvPr/>
            </p:nvSpPr>
            <p:spPr>
              <a:xfrm>
                <a:off x="6841" y="6329"/>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73" name="Freeform 27"/>
              <p:cNvSpPr/>
              <p:nvPr/>
            </p:nvSpPr>
            <p:spPr>
              <a:xfrm>
                <a:off x="6841"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4" name="Freeform 28"/>
              <p:cNvSpPr/>
              <p:nvPr/>
            </p:nvSpPr>
            <p:spPr>
              <a:xfrm>
                <a:off x="6841"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75" name="Freeform 29"/>
              <p:cNvSpPr/>
              <p:nvPr/>
            </p:nvSpPr>
            <p:spPr>
              <a:xfrm>
                <a:off x="6841" y="7102"/>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6" name="Freeform 30"/>
              <p:cNvSpPr/>
              <p:nvPr/>
            </p:nvSpPr>
            <p:spPr>
              <a:xfrm>
                <a:off x="6841" y="7357"/>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7" name="Freeform 31"/>
              <p:cNvSpPr/>
              <p:nvPr/>
            </p:nvSpPr>
            <p:spPr>
              <a:xfrm>
                <a:off x="6841" y="7618"/>
                <a:ext cx="167" cy="167"/>
              </a:xfrm>
              <a:custGeom>
                <a:avLst/>
                <a:gdLst/>
                <a:ahLst/>
                <a:cxnLst>
                  <a:cxn ang="0">
                    <a:pos x="201612500" y="30241875"/>
                  </a:cxn>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Lst>
                <a:rect l="0" t="0" r="0" b="0"/>
                <a:pathLst>
                  <a:path w="24" h="24">
                    <a:moveTo>
                      <a:pt x="20" y="3"/>
                    </a:moveTo>
                    <a:cubicBezTo>
                      <a:pt x="18" y="1"/>
                      <a:pt x="15" y="0"/>
                      <a:pt x="12" y="0"/>
                    </a:cubicBezTo>
                    <a:cubicBezTo>
                      <a:pt x="9" y="0"/>
                      <a:pt x="6" y="1"/>
                      <a:pt x="3" y="3"/>
                    </a:cubicBezTo>
                    <a:cubicBezTo>
                      <a:pt x="1" y="6"/>
                      <a:pt x="0" y="9"/>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478" name="Freeform 32"/>
              <p:cNvSpPr/>
              <p:nvPr/>
            </p:nvSpPr>
            <p:spPr>
              <a:xfrm>
                <a:off x="6841" y="7873"/>
                <a:ext cx="167" cy="167"/>
              </a:xfrm>
              <a:custGeom>
                <a:avLst/>
                <a:gdLst/>
                <a:ahLst/>
                <a:cxnLst>
                  <a:cxn ang="0">
                    <a:pos x="201612500" y="40322500"/>
                  </a:cxn>
                  <a:cxn ang="0">
                    <a:pos x="120967500" y="0"/>
                  </a:cxn>
                  <a:cxn ang="0">
                    <a:pos x="30241875" y="40322500"/>
                  </a:cxn>
                  <a:cxn ang="0">
                    <a:pos x="0" y="120967500"/>
                  </a:cxn>
                  <a:cxn ang="0">
                    <a:pos x="30241875" y="201612500"/>
                  </a:cxn>
                  <a:cxn ang="0">
                    <a:pos x="120967500" y="241935000"/>
                  </a:cxn>
                  <a:cxn ang="0">
                    <a:pos x="201612500" y="201612500"/>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79" name="Freeform 33"/>
              <p:cNvSpPr/>
              <p:nvPr/>
            </p:nvSpPr>
            <p:spPr>
              <a:xfrm>
                <a:off x="7099" y="6583"/>
                <a:ext cx="164" cy="167"/>
              </a:xfrm>
              <a:custGeom>
                <a:avLst/>
                <a:gdLst/>
                <a:ahLst/>
                <a:cxnLst>
                  <a:cxn ang="0">
                    <a:pos x="202966013" y="40322500"/>
                  </a:cxn>
                  <a:cxn ang="0">
                    <a:pos x="115982800" y="0"/>
                  </a:cxn>
                  <a:cxn ang="0">
                    <a:pos x="38661970" y="40322500"/>
                  </a:cxn>
                  <a:cxn ang="0">
                    <a:pos x="0" y="120967500"/>
                  </a:cxn>
                  <a:cxn ang="0">
                    <a:pos x="38661970" y="211693125"/>
                  </a:cxn>
                  <a:cxn ang="0">
                    <a:pos x="115982800" y="241935000"/>
                  </a:cxn>
                  <a:cxn ang="0">
                    <a:pos x="202966013" y="211693125"/>
                  </a:cxn>
                  <a:cxn ang="0">
                    <a:pos x="231962490" y="120967500"/>
                  </a:cxn>
                  <a:cxn ang="0">
                    <a:pos x="20296601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0" name="Freeform 34"/>
              <p:cNvSpPr/>
              <p:nvPr/>
            </p:nvSpPr>
            <p:spPr>
              <a:xfrm>
                <a:off x="7099" y="6841"/>
                <a:ext cx="164" cy="171"/>
              </a:xfrm>
              <a:custGeom>
                <a:avLst/>
                <a:gdLst/>
                <a:ahLst/>
                <a:cxnLst>
                  <a:cxn ang="0">
                    <a:pos x="202966013" y="38725978"/>
                  </a:cxn>
                  <a:cxn ang="0">
                    <a:pos x="115982800" y="0"/>
                  </a:cxn>
                  <a:cxn ang="0">
                    <a:pos x="38661970" y="38725978"/>
                  </a:cxn>
                  <a:cxn ang="0">
                    <a:pos x="0" y="116177934"/>
                  </a:cxn>
                  <a:cxn ang="0">
                    <a:pos x="38661970" y="203312940"/>
                  </a:cxn>
                  <a:cxn ang="0">
                    <a:pos x="115982800" y="242038918"/>
                  </a:cxn>
                  <a:cxn ang="0">
                    <a:pos x="202966013" y="203312940"/>
                  </a:cxn>
                  <a:cxn ang="0">
                    <a:pos x="231962490" y="116177934"/>
                  </a:cxn>
                  <a:cxn ang="0">
                    <a:pos x="20296601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481" name="Freeform 35"/>
              <p:cNvSpPr/>
              <p:nvPr/>
            </p:nvSpPr>
            <p:spPr>
              <a:xfrm>
                <a:off x="7099" y="7102"/>
                <a:ext cx="164" cy="164"/>
              </a:xfrm>
              <a:custGeom>
                <a:avLst/>
                <a:gdLst/>
                <a:ahLst/>
                <a:cxnLst>
                  <a:cxn ang="0">
                    <a:pos x="202966013" y="38661970"/>
                  </a:cxn>
                  <a:cxn ang="0">
                    <a:pos x="115982800" y="0"/>
                  </a:cxn>
                  <a:cxn ang="0">
                    <a:pos x="38661970" y="38661970"/>
                  </a:cxn>
                  <a:cxn ang="0">
                    <a:pos x="0" y="115982800"/>
                  </a:cxn>
                  <a:cxn ang="0">
                    <a:pos x="38661970" y="193303630"/>
                  </a:cxn>
                  <a:cxn ang="0">
                    <a:pos x="115982800" y="231962490"/>
                  </a:cxn>
                  <a:cxn ang="0">
                    <a:pos x="202966013" y="193303630"/>
                  </a:cxn>
                  <a:cxn ang="0">
                    <a:pos x="231962490" y="115982800"/>
                  </a:cxn>
                  <a:cxn ang="0">
                    <a:pos x="20296601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2" name="Freeform 36"/>
              <p:cNvSpPr/>
              <p:nvPr/>
            </p:nvSpPr>
            <p:spPr>
              <a:xfrm>
                <a:off x="7099" y="7357"/>
                <a:ext cx="164" cy="164"/>
              </a:xfrm>
              <a:custGeom>
                <a:avLst/>
                <a:gdLst/>
                <a:ahLst/>
                <a:cxnLst>
                  <a:cxn ang="0">
                    <a:pos x="202966013" y="38661970"/>
                  </a:cxn>
                  <a:cxn ang="0">
                    <a:pos x="115982800" y="0"/>
                  </a:cxn>
                  <a:cxn ang="0">
                    <a:pos x="38661970" y="38661970"/>
                  </a:cxn>
                  <a:cxn ang="0">
                    <a:pos x="0" y="115982800"/>
                  </a:cxn>
                  <a:cxn ang="0">
                    <a:pos x="38661970" y="202966013"/>
                  </a:cxn>
                  <a:cxn ang="0">
                    <a:pos x="115982800" y="231962490"/>
                  </a:cxn>
                  <a:cxn ang="0">
                    <a:pos x="202966013" y="202966013"/>
                  </a:cxn>
                  <a:cxn ang="0">
                    <a:pos x="231962490" y="115982800"/>
                  </a:cxn>
                  <a:cxn ang="0">
                    <a:pos x="202966013" y="38661970"/>
                  </a:cxn>
                </a:cxnLst>
                <a:rect l="0" t="0" r="0" b="0"/>
                <a:pathLst>
                  <a:path w="24" h="24">
                    <a:moveTo>
                      <a:pt x="21"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483" name="Freeform 37"/>
              <p:cNvSpPr/>
              <p:nvPr/>
            </p:nvSpPr>
            <p:spPr>
              <a:xfrm>
                <a:off x="7099" y="7618"/>
                <a:ext cx="164" cy="167"/>
              </a:xfrm>
              <a:custGeom>
                <a:avLst/>
                <a:gdLst/>
                <a:ahLst/>
                <a:cxnLst>
                  <a:cxn ang="0">
                    <a:pos x="202966013" y="30241875"/>
                  </a:cxn>
                  <a:cxn ang="0">
                    <a:pos x="115982800" y="0"/>
                  </a:cxn>
                  <a:cxn ang="0">
                    <a:pos x="38661970" y="30241875"/>
                  </a:cxn>
                  <a:cxn ang="0">
                    <a:pos x="0" y="110886875"/>
                  </a:cxn>
                  <a:cxn ang="0">
                    <a:pos x="38661970" y="201612500"/>
                  </a:cxn>
                  <a:cxn ang="0">
                    <a:pos x="115982800" y="241935000"/>
                  </a:cxn>
                  <a:cxn ang="0">
                    <a:pos x="202966013" y="201612500"/>
                  </a:cxn>
                  <a:cxn ang="0">
                    <a:pos x="231962490" y="110886875"/>
                  </a:cxn>
                  <a:cxn ang="0">
                    <a:pos x="202966013" y="30241875"/>
                  </a:cxn>
                </a:cxnLst>
                <a:rect l="0" t="0" r="0" b="0"/>
                <a:pathLst>
                  <a:path w="24" h="24">
                    <a:moveTo>
                      <a:pt x="21"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1" y="20"/>
                    </a:cubicBezTo>
                    <a:cubicBezTo>
                      <a:pt x="23" y="18"/>
                      <a:pt x="24" y="15"/>
                      <a:pt x="24" y="11"/>
                    </a:cubicBezTo>
                    <a:cubicBezTo>
                      <a:pt x="24" y="9"/>
                      <a:pt x="23" y="6"/>
                      <a:pt x="21" y="3"/>
                    </a:cubicBezTo>
                  </a:path>
                </a:pathLst>
              </a:custGeom>
              <a:grpFill/>
              <a:ln w="9525">
                <a:noFill/>
              </a:ln>
            </p:spPr>
            <p:txBody>
              <a:bodyPr/>
              <a:lstStyle/>
              <a:p>
                <a:endParaRPr lang="zh-CN" altLang="en-US"/>
              </a:p>
            </p:txBody>
          </p:sp>
          <p:sp>
            <p:nvSpPr>
              <p:cNvPr id="484" name="Freeform 38"/>
              <p:cNvSpPr/>
              <p:nvPr/>
            </p:nvSpPr>
            <p:spPr>
              <a:xfrm>
                <a:off x="7353" y="6841"/>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485" name="Freeform 39"/>
              <p:cNvSpPr/>
              <p:nvPr/>
            </p:nvSpPr>
            <p:spPr>
              <a:xfrm>
                <a:off x="7353" y="7102"/>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86" name="Freeform 40"/>
              <p:cNvSpPr/>
              <p:nvPr/>
            </p:nvSpPr>
            <p:spPr>
              <a:xfrm>
                <a:off x="7353" y="7357"/>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87" name="Freeform 41"/>
              <p:cNvSpPr/>
              <p:nvPr/>
            </p:nvSpPr>
            <p:spPr>
              <a:xfrm>
                <a:off x="7614" y="6841"/>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88" name="Freeform 42"/>
              <p:cNvSpPr/>
              <p:nvPr/>
            </p:nvSpPr>
            <p:spPr>
              <a:xfrm>
                <a:off x="6325" y="6067"/>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89" name="Freeform 43"/>
              <p:cNvSpPr/>
              <p:nvPr/>
            </p:nvSpPr>
            <p:spPr>
              <a:xfrm>
                <a:off x="6579" y="6067"/>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490" name="Freeform 44"/>
              <p:cNvSpPr/>
              <p:nvPr/>
            </p:nvSpPr>
            <p:spPr>
              <a:xfrm>
                <a:off x="6841" y="606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1" name="Freeform 45"/>
              <p:cNvSpPr/>
              <p:nvPr/>
            </p:nvSpPr>
            <p:spPr>
              <a:xfrm>
                <a:off x="7099" y="6329"/>
                <a:ext cx="164" cy="167"/>
              </a:xfrm>
              <a:custGeom>
                <a:avLst/>
                <a:gdLst/>
                <a:ahLst/>
                <a:cxnLst>
                  <a:cxn ang="0">
                    <a:pos x="202966013" y="30241875"/>
                  </a:cxn>
                  <a:cxn ang="0">
                    <a:pos x="115982800" y="0"/>
                  </a:cxn>
                  <a:cxn ang="0">
                    <a:pos x="38661970" y="30241875"/>
                  </a:cxn>
                  <a:cxn ang="0">
                    <a:pos x="0" y="120967500"/>
                  </a:cxn>
                  <a:cxn ang="0">
                    <a:pos x="38661970" y="201612500"/>
                  </a:cxn>
                  <a:cxn ang="0">
                    <a:pos x="115982800" y="241935000"/>
                  </a:cxn>
                  <a:cxn ang="0">
                    <a:pos x="202966013" y="201612500"/>
                  </a:cxn>
                  <a:cxn ang="0">
                    <a:pos x="231962490" y="120967500"/>
                  </a:cxn>
                  <a:cxn ang="0">
                    <a:pos x="20296601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492" name="Freeform 46"/>
              <p:cNvSpPr/>
              <p:nvPr/>
            </p:nvSpPr>
            <p:spPr>
              <a:xfrm>
                <a:off x="7353" y="6583"/>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5"/>
                      <a:pt x="2" y="18"/>
                      <a:pt x="4" y="21"/>
                    </a:cubicBezTo>
                    <a:cubicBezTo>
                      <a:pt x="6" y="23"/>
                      <a:pt x="9" y="24"/>
                      <a:pt x="12" y="24"/>
                    </a:cubicBezTo>
                    <a:cubicBezTo>
                      <a:pt x="16" y="24"/>
                      <a:pt x="19" y="23"/>
                      <a:pt x="21" y="21"/>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493" name="Freeform 47"/>
              <p:cNvSpPr/>
              <p:nvPr/>
            </p:nvSpPr>
            <p:spPr>
              <a:xfrm>
                <a:off x="7614" y="658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5"/>
                      <a:pt x="1" y="18"/>
                      <a:pt x="3" y="21"/>
                    </a:cubicBezTo>
                    <a:cubicBezTo>
                      <a:pt x="6" y="23"/>
                      <a:pt x="9" y="24"/>
                      <a:pt x="12" y="24"/>
                    </a:cubicBezTo>
                    <a:cubicBezTo>
                      <a:pt x="15"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4" name="Freeform 48"/>
              <p:cNvSpPr/>
              <p:nvPr/>
            </p:nvSpPr>
            <p:spPr>
              <a:xfrm>
                <a:off x="6325" y="8647"/>
                <a:ext cx="164" cy="167"/>
              </a:xfrm>
              <a:custGeom>
                <a:avLst/>
                <a:gdLst/>
                <a:ahLst/>
                <a:cxnLst>
                  <a:cxn ang="0">
                    <a:pos x="193303630" y="40322500"/>
                  </a:cxn>
                  <a:cxn ang="0">
                    <a:pos x="115982800" y="0"/>
                  </a:cxn>
                  <a:cxn ang="0">
                    <a:pos x="38661970" y="40322500"/>
                  </a:cxn>
                  <a:cxn ang="0">
                    <a:pos x="0" y="120967500"/>
                  </a:cxn>
                  <a:cxn ang="0">
                    <a:pos x="38661970" y="211693125"/>
                  </a:cxn>
                  <a:cxn ang="0">
                    <a:pos x="115982800" y="241935000"/>
                  </a:cxn>
                  <a:cxn ang="0">
                    <a:pos x="193303630" y="211693125"/>
                  </a:cxn>
                  <a:cxn ang="0">
                    <a:pos x="231962490" y="120967500"/>
                  </a:cxn>
                  <a:cxn ang="0">
                    <a:pos x="1933036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5" name="Freeform 49"/>
              <p:cNvSpPr/>
              <p:nvPr/>
            </p:nvSpPr>
            <p:spPr>
              <a:xfrm>
                <a:off x="6325" y="8901"/>
                <a:ext cx="164" cy="174"/>
              </a:xfrm>
              <a:custGeom>
                <a:avLst/>
                <a:gdLst/>
                <a:ahLst/>
                <a:cxnLst>
                  <a:cxn ang="0">
                    <a:pos x="193303630" y="40322500"/>
                  </a:cxn>
                  <a:cxn ang="0">
                    <a:pos x="115982800" y="0"/>
                  </a:cxn>
                  <a:cxn ang="0">
                    <a:pos x="38661970" y="40322500"/>
                  </a:cxn>
                  <a:cxn ang="0">
                    <a:pos x="0" y="120967500"/>
                  </a:cxn>
                  <a:cxn ang="0">
                    <a:pos x="38661970" y="211693125"/>
                  </a:cxn>
                  <a:cxn ang="0">
                    <a:pos x="115982800" y="252015625"/>
                  </a:cxn>
                  <a:cxn ang="0">
                    <a:pos x="193303630" y="211693125"/>
                  </a:cxn>
                  <a:cxn ang="0">
                    <a:pos x="231962490" y="120967500"/>
                  </a:cxn>
                  <a:cxn ang="0">
                    <a:pos x="193303630" y="40322500"/>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6" name="Freeform 50"/>
              <p:cNvSpPr/>
              <p:nvPr/>
            </p:nvSpPr>
            <p:spPr>
              <a:xfrm>
                <a:off x="6325" y="9166"/>
                <a:ext cx="164" cy="164"/>
              </a:xfrm>
              <a:custGeom>
                <a:avLst/>
                <a:gdLst/>
                <a:ahLst/>
                <a:cxnLst>
                  <a:cxn ang="0">
                    <a:pos x="193303630" y="38661970"/>
                  </a:cxn>
                  <a:cxn ang="0">
                    <a:pos x="115982800" y="0"/>
                  </a:cxn>
                  <a:cxn ang="0">
                    <a:pos x="38661970" y="38661970"/>
                  </a:cxn>
                  <a:cxn ang="0">
                    <a:pos x="0" y="115982800"/>
                  </a:cxn>
                  <a:cxn ang="0">
                    <a:pos x="38661970" y="193303630"/>
                  </a:cxn>
                  <a:cxn ang="0">
                    <a:pos x="115982800" y="231962490"/>
                  </a:cxn>
                  <a:cxn ang="0">
                    <a:pos x="193303630" y="193303630"/>
                  </a:cxn>
                  <a:cxn ang="0">
                    <a:pos x="231962490" y="115982800"/>
                  </a:cxn>
                  <a:cxn ang="0">
                    <a:pos x="1933036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497" name="Freeform 51"/>
              <p:cNvSpPr/>
              <p:nvPr/>
            </p:nvSpPr>
            <p:spPr>
              <a:xfrm>
                <a:off x="6325" y="8392"/>
                <a:ext cx="164" cy="164"/>
              </a:xfrm>
              <a:custGeom>
                <a:avLst/>
                <a:gdLst/>
                <a:ahLst/>
                <a:cxnLst>
                  <a:cxn ang="0">
                    <a:pos x="193303630" y="28996477"/>
                  </a:cxn>
                  <a:cxn ang="0">
                    <a:pos x="115982800" y="0"/>
                  </a:cxn>
                  <a:cxn ang="0">
                    <a:pos x="38661970" y="28996477"/>
                  </a:cxn>
                  <a:cxn ang="0">
                    <a:pos x="0" y="115982800"/>
                  </a:cxn>
                  <a:cxn ang="0">
                    <a:pos x="38661970" y="193303630"/>
                  </a:cxn>
                  <a:cxn ang="0">
                    <a:pos x="115982800" y="231962490"/>
                  </a:cxn>
                  <a:cxn ang="0">
                    <a:pos x="193303630" y="193303630"/>
                  </a:cxn>
                  <a:cxn ang="0">
                    <a:pos x="231962490" y="115982800"/>
                  </a:cxn>
                  <a:cxn ang="0">
                    <a:pos x="193303630" y="28996477"/>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498" name="Freeform 52"/>
              <p:cNvSpPr/>
              <p:nvPr/>
            </p:nvSpPr>
            <p:spPr>
              <a:xfrm>
                <a:off x="6325" y="8131"/>
                <a:ext cx="164" cy="171"/>
              </a:xfrm>
              <a:custGeom>
                <a:avLst/>
                <a:gdLst/>
                <a:ahLst/>
                <a:cxnLst>
                  <a:cxn ang="0">
                    <a:pos x="193303630" y="38725978"/>
                  </a:cxn>
                  <a:cxn ang="0">
                    <a:pos x="115982800" y="0"/>
                  </a:cxn>
                  <a:cxn ang="0">
                    <a:pos x="38661970" y="38725978"/>
                  </a:cxn>
                  <a:cxn ang="0">
                    <a:pos x="0" y="116177934"/>
                  </a:cxn>
                  <a:cxn ang="0">
                    <a:pos x="38661970" y="203312940"/>
                  </a:cxn>
                  <a:cxn ang="0">
                    <a:pos x="115982800" y="242038918"/>
                  </a:cxn>
                  <a:cxn ang="0">
                    <a:pos x="193303630" y="203312940"/>
                  </a:cxn>
                  <a:cxn ang="0">
                    <a:pos x="231962490" y="116177934"/>
                  </a:cxn>
                  <a:cxn ang="0">
                    <a:pos x="1933036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499" name="Freeform 53"/>
              <p:cNvSpPr/>
              <p:nvPr/>
            </p:nvSpPr>
            <p:spPr>
              <a:xfrm>
                <a:off x="6325" y="7873"/>
                <a:ext cx="164" cy="167"/>
              </a:xfrm>
              <a:custGeom>
                <a:avLst/>
                <a:gdLst/>
                <a:ahLst/>
                <a:cxnLst>
                  <a:cxn ang="0">
                    <a:pos x="193303630" y="40322500"/>
                  </a:cxn>
                  <a:cxn ang="0">
                    <a:pos x="115982800" y="0"/>
                  </a:cxn>
                  <a:cxn ang="0">
                    <a:pos x="38661970" y="40322500"/>
                  </a:cxn>
                  <a:cxn ang="0">
                    <a:pos x="0" y="120967500"/>
                  </a:cxn>
                  <a:cxn ang="0">
                    <a:pos x="38661970" y="201612500"/>
                  </a:cxn>
                  <a:cxn ang="0">
                    <a:pos x="115982800" y="241935000"/>
                  </a:cxn>
                  <a:cxn ang="0">
                    <a:pos x="193303630" y="201612500"/>
                  </a:cxn>
                  <a:cxn ang="0">
                    <a:pos x="231962490" y="120967500"/>
                  </a:cxn>
                  <a:cxn ang="0">
                    <a:pos x="193303630" y="40322500"/>
                  </a:cxn>
                </a:cxnLst>
                <a:rect l="0" t="0" r="0" b="0"/>
                <a:pathLst>
                  <a:path w="24" h="24">
                    <a:moveTo>
                      <a:pt x="20" y="4"/>
                    </a:moveTo>
                    <a:cubicBezTo>
                      <a:pt x="18" y="1"/>
                      <a:pt x="16" y="0"/>
                      <a:pt x="12" y="0"/>
                    </a:cubicBezTo>
                    <a:cubicBezTo>
                      <a:pt x="9" y="0"/>
                      <a:pt x="6" y="1"/>
                      <a:pt x="4" y="4"/>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0" name="Freeform 54"/>
              <p:cNvSpPr/>
              <p:nvPr/>
            </p:nvSpPr>
            <p:spPr>
              <a:xfrm>
                <a:off x="6325" y="7618"/>
                <a:ext cx="164" cy="167"/>
              </a:xfrm>
              <a:custGeom>
                <a:avLst/>
                <a:gdLst/>
                <a:ahLst/>
                <a:cxnLst>
                  <a:cxn ang="0">
                    <a:pos x="193303630" y="30241875"/>
                  </a:cxn>
                  <a:cxn ang="0">
                    <a:pos x="115982800" y="0"/>
                  </a:cxn>
                  <a:cxn ang="0">
                    <a:pos x="38661970" y="30241875"/>
                  </a:cxn>
                  <a:cxn ang="0">
                    <a:pos x="0" y="110886875"/>
                  </a:cxn>
                  <a:cxn ang="0">
                    <a:pos x="38661970" y="201612500"/>
                  </a:cxn>
                  <a:cxn ang="0">
                    <a:pos x="115982800" y="241935000"/>
                  </a:cxn>
                  <a:cxn ang="0">
                    <a:pos x="193303630" y="201612500"/>
                  </a:cxn>
                  <a:cxn ang="0">
                    <a:pos x="231962490" y="110886875"/>
                  </a:cxn>
                  <a:cxn ang="0">
                    <a:pos x="193303630" y="30241875"/>
                  </a:cxn>
                </a:cxnLst>
                <a:rect l="0" t="0" r="0" b="0"/>
                <a:pathLst>
                  <a:path w="24" h="24">
                    <a:moveTo>
                      <a:pt x="20" y="3"/>
                    </a:moveTo>
                    <a:cubicBezTo>
                      <a:pt x="18" y="1"/>
                      <a:pt x="16" y="0"/>
                      <a:pt x="12" y="0"/>
                    </a:cubicBezTo>
                    <a:cubicBezTo>
                      <a:pt x="9" y="0"/>
                      <a:pt x="6" y="1"/>
                      <a:pt x="4" y="3"/>
                    </a:cubicBezTo>
                    <a:cubicBezTo>
                      <a:pt x="1" y="6"/>
                      <a:pt x="0" y="9"/>
                      <a:pt x="0" y="11"/>
                    </a:cubicBezTo>
                    <a:cubicBezTo>
                      <a:pt x="0" y="15"/>
                      <a:pt x="1" y="18"/>
                      <a:pt x="4" y="20"/>
                    </a:cubicBezTo>
                    <a:cubicBezTo>
                      <a:pt x="6" y="23"/>
                      <a:pt x="9" y="24"/>
                      <a:pt x="12" y="24"/>
                    </a:cubicBezTo>
                    <a:cubicBezTo>
                      <a:pt x="16" y="24"/>
                      <a:pt x="18" y="23"/>
                      <a:pt x="20" y="20"/>
                    </a:cubicBezTo>
                    <a:cubicBezTo>
                      <a:pt x="23" y="18"/>
                      <a:pt x="24" y="15"/>
                      <a:pt x="24" y="11"/>
                    </a:cubicBezTo>
                    <a:cubicBezTo>
                      <a:pt x="24" y="9"/>
                      <a:pt x="23" y="6"/>
                      <a:pt x="20" y="3"/>
                    </a:cubicBezTo>
                  </a:path>
                </a:pathLst>
              </a:custGeom>
              <a:grpFill/>
              <a:ln w="9525">
                <a:noFill/>
              </a:ln>
            </p:spPr>
            <p:txBody>
              <a:bodyPr/>
              <a:lstStyle/>
              <a:p>
                <a:endParaRPr lang="zh-CN" altLang="en-US"/>
              </a:p>
            </p:txBody>
          </p:sp>
          <p:sp>
            <p:nvSpPr>
              <p:cNvPr id="501" name="Freeform 55"/>
              <p:cNvSpPr/>
              <p:nvPr/>
            </p:nvSpPr>
            <p:spPr>
              <a:xfrm>
                <a:off x="6325" y="7357"/>
                <a:ext cx="164" cy="164"/>
              </a:xfrm>
              <a:custGeom>
                <a:avLst/>
                <a:gdLst/>
                <a:ahLst/>
                <a:cxnLst>
                  <a:cxn ang="0">
                    <a:pos x="193303630" y="38661970"/>
                  </a:cxn>
                  <a:cxn ang="0">
                    <a:pos x="115982800" y="0"/>
                  </a:cxn>
                  <a:cxn ang="0">
                    <a:pos x="38661970" y="38661970"/>
                  </a:cxn>
                  <a:cxn ang="0">
                    <a:pos x="0" y="115982800"/>
                  </a:cxn>
                  <a:cxn ang="0">
                    <a:pos x="38661970" y="202966013"/>
                  </a:cxn>
                  <a:cxn ang="0">
                    <a:pos x="115982800" y="231962490"/>
                  </a:cxn>
                  <a:cxn ang="0">
                    <a:pos x="193303630" y="202966013"/>
                  </a:cxn>
                  <a:cxn ang="0">
                    <a:pos x="231962490" y="115982800"/>
                  </a:cxn>
                  <a:cxn ang="0">
                    <a:pos x="193303630" y="38661970"/>
                  </a:cxn>
                </a:cxnLst>
                <a:rect l="0" t="0" r="0" b="0"/>
                <a:pathLst>
                  <a:path w="24" h="24">
                    <a:moveTo>
                      <a:pt x="20" y="4"/>
                    </a:moveTo>
                    <a:cubicBezTo>
                      <a:pt x="18" y="2"/>
                      <a:pt x="16" y="0"/>
                      <a:pt x="12" y="0"/>
                    </a:cubicBezTo>
                    <a:cubicBezTo>
                      <a:pt x="9" y="0"/>
                      <a:pt x="6" y="2"/>
                      <a:pt x="4" y="4"/>
                    </a:cubicBezTo>
                    <a:cubicBezTo>
                      <a:pt x="1" y="6"/>
                      <a:pt x="0" y="9"/>
                      <a:pt x="0" y="12"/>
                    </a:cubicBezTo>
                    <a:cubicBezTo>
                      <a:pt x="0" y="15"/>
                      <a:pt x="1" y="18"/>
                      <a:pt x="4" y="21"/>
                    </a:cubicBezTo>
                    <a:cubicBezTo>
                      <a:pt x="6" y="23"/>
                      <a:pt x="9" y="24"/>
                      <a:pt x="12" y="24"/>
                    </a:cubicBezTo>
                    <a:cubicBezTo>
                      <a:pt x="16" y="24"/>
                      <a:pt x="18" y="23"/>
                      <a:pt x="20" y="21"/>
                    </a:cubicBezTo>
                    <a:cubicBezTo>
                      <a:pt x="23" y="18"/>
                      <a:pt x="24" y="15"/>
                      <a:pt x="24" y="12"/>
                    </a:cubicBezTo>
                    <a:cubicBezTo>
                      <a:pt x="24" y="9"/>
                      <a:pt x="23" y="6"/>
                      <a:pt x="20" y="4"/>
                    </a:cubicBezTo>
                  </a:path>
                </a:pathLst>
              </a:custGeom>
              <a:grpFill/>
              <a:ln w="9525">
                <a:noFill/>
              </a:ln>
            </p:spPr>
            <p:txBody>
              <a:bodyPr/>
              <a:lstStyle/>
              <a:p>
                <a:endParaRPr lang="zh-CN" altLang="en-US"/>
              </a:p>
            </p:txBody>
          </p:sp>
          <p:sp>
            <p:nvSpPr>
              <p:cNvPr id="502" name="Freeform 56"/>
              <p:cNvSpPr/>
              <p:nvPr/>
            </p:nvSpPr>
            <p:spPr>
              <a:xfrm>
                <a:off x="6064" y="7102"/>
                <a:ext cx="171" cy="164"/>
              </a:xfrm>
              <a:custGeom>
                <a:avLst/>
                <a:gdLst/>
                <a:ahLst/>
                <a:cxnLst>
                  <a:cxn ang="0">
                    <a:pos x="203312940" y="38661970"/>
                  </a:cxn>
                  <a:cxn ang="0">
                    <a:pos x="116177934" y="0"/>
                  </a:cxn>
                  <a:cxn ang="0">
                    <a:pos x="38725978" y="38661970"/>
                  </a:cxn>
                  <a:cxn ang="0">
                    <a:pos x="0" y="115982800"/>
                  </a:cxn>
                  <a:cxn ang="0">
                    <a:pos x="38725978" y="193303630"/>
                  </a:cxn>
                  <a:cxn ang="0">
                    <a:pos x="116177934" y="231962490"/>
                  </a:cxn>
                  <a:cxn ang="0">
                    <a:pos x="203312940" y="193303630"/>
                  </a:cxn>
                  <a:cxn ang="0">
                    <a:pos x="242038918" y="115982800"/>
                  </a:cxn>
                  <a:cxn ang="0">
                    <a:pos x="203312940" y="38661970"/>
                  </a:cxn>
                </a:cxnLst>
                <a:rect l="0" t="0" r="0" b="0"/>
                <a:pathLst>
                  <a:path w="25" h="24">
                    <a:moveTo>
                      <a:pt x="21" y="4"/>
                    </a:moveTo>
                    <a:cubicBezTo>
                      <a:pt x="19" y="1"/>
                      <a:pt x="16" y="0"/>
                      <a:pt x="12" y="0"/>
                    </a:cubicBezTo>
                    <a:cubicBezTo>
                      <a:pt x="9" y="0"/>
                      <a:pt x="6" y="1"/>
                      <a:pt x="4" y="4"/>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4"/>
                    </a:cubicBezTo>
                  </a:path>
                </a:pathLst>
              </a:custGeom>
              <a:grpFill/>
              <a:ln w="9525">
                <a:noFill/>
              </a:ln>
            </p:spPr>
            <p:txBody>
              <a:bodyPr/>
              <a:lstStyle/>
              <a:p>
                <a:endParaRPr lang="zh-CN" altLang="en-US"/>
              </a:p>
            </p:txBody>
          </p:sp>
          <p:sp>
            <p:nvSpPr>
              <p:cNvPr id="503" name="Freeform 57"/>
              <p:cNvSpPr/>
              <p:nvPr/>
            </p:nvSpPr>
            <p:spPr>
              <a:xfrm>
                <a:off x="5806" y="6583"/>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5"/>
                      <a:pt x="2" y="18"/>
                      <a:pt x="4" y="21"/>
                    </a:cubicBezTo>
                    <a:cubicBezTo>
                      <a:pt x="6" y="23"/>
                      <a:pt x="9" y="24"/>
                      <a:pt x="12" y="24"/>
                    </a:cubicBezTo>
                    <a:cubicBezTo>
                      <a:pt x="15" y="24"/>
                      <a:pt x="18" y="23"/>
                      <a:pt x="21" y="21"/>
                    </a:cubicBezTo>
                    <a:cubicBezTo>
                      <a:pt x="23" y="18"/>
                      <a:pt x="24" y="15"/>
                      <a:pt x="24" y="12"/>
                    </a:cubicBezTo>
                    <a:cubicBezTo>
                      <a:pt x="24" y="9"/>
                      <a:pt x="23" y="6"/>
                      <a:pt x="21" y="4"/>
                    </a:cubicBezTo>
                  </a:path>
                </a:pathLst>
              </a:custGeom>
              <a:grpFill/>
              <a:ln w="9525">
                <a:noFill/>
              </a:ln>
            </p:spPr>
            <p:txBody>
              <a:bodyPr/>
              <a:lstStyle/>
              <a:p>
                <a:endParaRPr lang="zh-CN" altLang="en-US"/>
              </a:p>
            </p:txBody>
          </p:sp>
          <p:sp>
            <p:nvSpPr>
              <p:cNvPr id="504" name="Freeform 58"/>
              <p:cNvSpPr/>
              <p:nvPr/>
            </p:nvSpPr>
            <p:spPr>
              <a:xfrm>
                <a:off x="6064" y="8131"/>
                <a:ext cx="171" cy="171"/>
              </a:xfrm>
              <a:custGeom>
                <a:avLst/>
                <a:gdLst/>
                <a:ahLst/>
                <a:cxnLst>
                  <a:cxn ang="0">
                    <a:pos x="203312940" y="38725978"/>
                  </a:cxn>
                  <a:cxn ang="0">
                    <a:pos x="116177934" y="0"/>
                  </a:cxn>
                  <a:cxn ang="0">
                    <a:pos x="38725978" y="38725978"/>
                  </a:cxn>
                  <a:cxn ang="0">
                    <a:pos x="0" y="116177934"/>
                  </a:cxn>
                  <a:cxn ang="0">
                    <a:pos x="38725978" y="203312940"/>
                  </a:cxn>
                  <a:cxn ang="0">
                    <a:pos x="116177934" y="242038918"/>
                  </a:cxn>
                  <a:cxn ang="0">
                    <a:pos x="203312940" y="203312940"/>
                  </a:cxn>
                  <a:cxn ang="0">
                    <a:pos x="242038918" y="116177934"/>
                  </a:cxn>
                  <a:cxn ang="0">
                    <a:pos x="203312940"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05" name="Freeform 59"/>
              <p:cNvSpPr/>
              <p:nvPr/>
            </p:nvSpPr>
            <p:spPr>
              <a:xfrm>
                <a:off x="5806" y="6841"/>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06" name="Freeform 503"/>
              <p:cNvSpPr/>
              <p:nvPr/>
            </p:nvSpPr>
            <p:spPr>
              <a:xfrm>
                <a:off x="4778"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07" name="Freeform 504"/>
              <p:cNvSpPr/>
              <p:nvPr/>
            </p:nvSpPr>
            <p:spPr>
              <a:xfrm>
                <a:off x="4778"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08" name="Freeform 505"/>
              <p:cNvSpPr/>
              <p:nvPr/>
            </p:nvSpPr>
            <p:spPr>
              <a:xfrm>
                <a:off x="4778"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09" name="Freeform 506"/>
              <p:cNvSpPr/>
              <p:nvPr/>
            </p:nvSpPr>
            <p:spPr>
              <a:xfrm>
                <a:off x="4778"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0" name="Freeform 507"/>
              <p:cNvSpPr/>
              <p:nvPr/>
            </p:nvSpPr>
            <p:spPr>
              <a:xfrm>
                <a:off x="4778"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1" name="Freeform 508"/>
              <p:cNvSpPr/>
              <p:nvPr/>
            </p:nvSpPr>
            <p:spPr>
              <a:xfrm>
                <a:off x="4778"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12" name="Freeform 509"/>
              <p:cNvSpPr/>
              <p:nvPr/>
            </p:nvSpPr>
            <p:spPr>
              <a:xfrm>
                <a:off x="4778"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3" name="Freeform 510"/>
              <p:cNvSpPr/>
              <p:nvPr/>
            </p:nvSpPr>
            <p:spPr>
              <a:xfrm>
                <a:off x="477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4" name="Freeform 511"/>
              <p:cNvSpPr/>
              <p:nvPr/>
            </p:nvSpPr>
            <p:spPr>
              <a:xfrm>
                <a:off x="4778" y="3749"/>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5" name="Freeform 512"/>
              <p:cNvSpPr/>
              <p:nvPr/>
            </p:nvSpPr>
            <p:spPr>
              <a:xfrm>
                <a:off x="4778" y="4003"/>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6" name="Freeform 513"/>
              <p:cNvSpPr/>
              <p:nvPr/>
            </p:nvSpPr>
            <p:spPr>
              <a:xfrm>
                <a:off x="4778" y="426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17" name="Freeform 514"/>
              <p:cNvSpPr/>
              <p:nvPr/>
            </p:nvSpPr>
            <p:spPr>
              <a:xfrm>
                <a:off x="4778" y="4519"/>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18" name="Freeform 515"/>
              <p:cNvSpPr/>
              <p:nvPr/>
            </p:nvSpPr>
            <p:spPr>
              <a:xfrm>
                <a:off x="4778" y="4777"/>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19" name="Freeform 516"/>
              <p:cNvSpPr/>
              <p:nvPr/>
            </p:nvSpPr>
            <p:spPr>
              <a:xfrm>
                <a:off x="4778" y="5039"/>
                <a:ext cx="167" cy="164"/>
              </a:xfrm>
              <a:custGeom>
                <a:avLst/>
                <a:gdLst/>
                <a:ahLst/>
                <a:cxnLst>
                  <a:cxn ang="0">
                    <a:pos x="201612500" y="28996477"/>
                  </a:cxn>
                  <a:cxn ang="0">
                    <a:pos x="120967500" y="0"/>
                  </a:cxn>
                  <a:cxn ang="0">
                    <a:pos x="30241875" y="28996477"/>
                  </a:cxn>
                  <a:cxn ang="0">
                    <a:pos x="0" y="115982800"/>
                  </a:cxn>
                  <a:cxn ang="0">
                    <a:pos x="30241875" y="193303630"/>
                  </a:cxn>
                  <a:cxn ang="0">
                    <a:pos x="120967500" y="231962490"/>
                  </a:cxn>
                  <a:cxn ang="0">
                    <a:pos x="201612500" y="193303630"/>
                  </a:cxn>
                  <a:cxn ang="0">
                    <a:pos x="241935000" y="115982800"/>
                  </a:cxn>
                  <a:cxn ang="0">
                    <a:pos x="201612500" y="28996477"/>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20" name="Freeform 517"/>
              <p:cNvSpPr/>
              <p:nvPr/>
            </p:nvSpPr>
            <p:spPr>
              <a:xfrm>
                <a:off x="4778" y="5293"/>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21" name="Freeform 518"/>
              <p:cNvSpPr/>
              <p:nvPr/>
            </p:nvSpPr>
            <p:spPr>
              <a:xfrm>
                <a:off x="5035"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2" name="Freeform 519"/>
              <p:cNvSpPr/>
              <p:nvPr/>
            </p:nvSpPr>
            <p:spPr>
              <a:xfrm>
                <a:off x="5035"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3" name="Freeform 520"/>
              <p:cNvSpPr/>
              <p:nvPr/>
            </p:nvSpPr>
            <p:spPr>
              <a:xfrm>
                <a:off x="5035"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24" name="Freeform 521"/>
              <p:cNvSpPr/>
              <p:nvPr/>
            </p:nvSpPr>
            <p:spPr>
              <a:xfrm>
                <a:off x="5035"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5" name="Freeform 522"/>
              <p:cNvSpPr/>
              <p:nvPr/>
            </p:nvSpPr>
            <p:spPr>
              <a:xfrm>
                <a:off x="5035"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6" name="Freeform 523"/>
              <p:cNvSpPr/>
              <p:nvPr/>
            </p:nvSpPr>
            <p:spPr>
              <a:xfrm>
                <a:off x="5035"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27" name="Freeform 524"/>
              <p:cNvSpPr/>
              <p:nvPr/>
            </p:nvSpPr>
            <p:spPr>
              <a:xfrm>
                <a:off x="5035" y="323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28" name="Freeform 525"/>
              <p:cNvSpPr/>
              <p:nvPr/>
            </p:nvSpPr>
            <p:spPr>
              <a:xfrm>
                <a:off x="5035" y="3488"/>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29" name="Freeform 526"/>
              <p:cNvSpPr/>
              <p:nvPr/>
            </p:nvSpPr>
            <p:spPr>
              <a:xfrm>
                <a:off x="5035" y="3749"/>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0" name="Freeform 527"/>
              <p:cNvSpPr/>
              <p:nvPr/>
            </p:nvSpPr>
            <p:spPr>
              <a:xfrm>
                <a:off x="5035" y="4003"/>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31" name="Freeform 528"/>
              <p:cNvSpPr/>
              <p:nvPr/>
            </p:nvSpPr>
            <p:spPr>
              <a:xfrm>
                <a:off x="5035" y="426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32" name="Freeform 529"/>
              <p:cNvSpPr/>
              <p:nvPr/>
            </p:nvSpPr>
            <p:spPr>
              <a:xfrm>
                <a:off x="5035" y="4519"/>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3" name="Freeform 530"/>
              <p:cNvSpPr/>
              <p:nvPr/>
            </p:nvSpPr>
            <p:spPr>
              <a:xfrm>
                <a:off x="5035" y="4777"/>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34" name="Freeform 531"/>
              <p:cNvSpPr/>
              <p:nvPr/>
            </p:nvSpPr>
            <p:spPr>
              <a:xfrm>
                <a:off x="5035" y="5039"/>
                <a:ext cx="164" cy="164"/>
              </a:xfrm>
              <a:custGeom>
                <a:avLst/>
                <a:gdLst/>
                <a:ahLst/>
                <a:cxnLst>
                  <a:cxn ang="0">
                    <a:pos x="202963293" y="28996477"/>
                  </a:cxn>
                  <a:cxn ang="0">
                    <a:pos x="115978136" y="0"/>
                  </a:cxn>
                  <a:cxn ang="0">
                    <a:pos x="38658343" y="28996477"/>
                  </a:cxn>
                  <a:cxn ang="0">
                    <a:pos x="0" y="115982800"/>
                  </a:cxn>
                  <a:cxn ang="0">
                    <a:pos x="38658343" y="193303630"/>
                  </a:cxn>
                  <a:cxn ang="0">
                    <a:pos x="115978136" y="231962490"/>
                  </a:cxn>
                  <a:cxn ang="0">
                    <a:pos x="202963293" y="193303630"/>
                  </a:cxn>
                  <a:cxn ang="0">
                    <a:pos x="231956273" y="115982800"/>
                  </a:cxn>
                  <a:cxn ang="0">
                    <a:pos x="202963293" y="28996477"/>
                  </a:cxn>
                </a:cxnLst>
                <a:rect l="0" t="0" r="0" b="0"/>
                <a:pathLst>
                  <a:path w="24" h="24">
                    <a:moveTo>
                      <a:pt x="21"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35" name="Freeform 532"/>
              <p:cNvSpPr/>
              <p:nvPr/>
            </p:nvSpPr>
            <p:spPr>
              <a:xfrm>
                <a:off x="5035" y="5293"/>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36" name="Freeform 533"/>
              <p:cNvSpPr/>
              <p:nvPr/>
            </p:nvSpPr>
            <p:spPr>
              <a:xfrm>
                <a:off x="5290" y="1685"/>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37" name="Freeform 534"/>
              <p:cNvSpPr/>
              <p:nvPr/>
            </p:nvSpPr>
            <p:spPr>
              <a:xfrm>
                <a:off x="5290" y="194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38" name="Freeform 535"/>
              <p:cNvSpPr/>
              <p:nvPr/>
            </p:nvSpPr>
            <p:spPr>
              <a:xfrm>
                <a:off x="529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39" name="Freeform 536"/>
              <p:cNvSpPr/>
              <p:nvPr/>
            </p:nvSpPr>
            <p:spPr>
              <a:xfrm>
                <a:off x="529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0" name="Freeform 537"/>
              <p:cNvSpPr/>
              <p:nvPr/>
            </p:nvSpPr>
            <p:spPr>
              <a:xfrm>
                <a:off x="529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1" name="Freeform 538"/>
              <p:cNvSpPr/>
              <p:nvPr/>
            </p:nvSpPr>
            <p:spPr>
              <a:xfrm>
                <a:off x="529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42" name="Freeform 539"/>
              <p:cNvSpPr/>
              <p:nvPr/>
            </p:nvSpPr>
            <p:spPr>
              <a:xfrm>
                <a:off x="529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3" name="Freeform 540"/>
              <p:cNvSpPr/>
              <p:nvPr/>
            </p:nvSpPr>
            <p:spPr>
              <a:xfrm>
                <a:off x="529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4" name="Freeform 541"/>
              <p:cNvSpPr/>
              <p:nvPr/>
            </p:nvSpPr>
            <p:spPr>
              <a:xfrm>
                <a:off x="529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5" name="Freeform 542"/>
              <p:cNvSpPr/>
              <p:nvPr/>
            </p:nvSpPr>
            <p:spPr>
              <a:xfrm>
                <a:off x="5290"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46" name="Freeform 543"/>
              <p:cNvSpPr/>
              <p:nvPr/>
            </p:nvSpPr>
            <p:spPr>
              <a:xfrm>
                <a:off x="5290" y="4519"/>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47" name="Freeform 544"/>
              <p:cNvSpPr/>
              <p:nvPr/>
            </p:nvSpPr>
            <p:spPr>
              <a:xfrm>
                <a:off x="5290" y="4777"/>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48" name="Freeform 545"/>
              <p:cNvSpPr/>
              <p:nvPr/>
            </p:nvSpPr>
            <p:spPr>
              <a:xfrm>
                <a:off x="5551" y="1685"/>
                <a:ext cx="167" cy="164"/>
              </a:xfrm>
              <a:custGeom>
                <a:avLst/>
                <a:gdLst/>
                <a:ahLst/>
                <a:cxnLst>
                  <a:cxn ang="0">
                    <a:pos x="201612500" y="193303630"/>
                  </a:cxn>
                  <a:cxn ang="0">
                    <a:pos x="241935000" y="115982800"/>
                  </a:cxn>
                  <a:cxn ang="0">
                    <a:pos x="201612500" y="38661970"/>
                  </a:cxn>
                  <a:cxn ang="0">
                    <a:pos x="120967500" y="0"/>
                  </a:cxn>
                  <a:cxn ang="0">
                    <a:pos x="30241875" y="38661970"/>
                  </a:cxn>
                  <a:cxn ang="0">
                    <a:pos x="0" y="115982800"/>
                  </a:cxn>
                  <a:cxn ang="0">
                    <a:pos x="30241875" y="193303630"/>
                  </a:cxn>
                  <a:cxn ang="0">
                    <a:pos x="120967500" y="231962490"/>
                  </a:cxn>
                  <a:cxn ang="0">
                    <a:pos x="201612500" y="193303630"/>
                  </a:cxn>
                </a:cxnLst>
                <a:rect l="0" t="0" r="0" b="0"/>
                <a:pathLst>
                  <a:path w="24" h="24">
                    <a:moveTo>
                      <a:pt x="20" y="20"/>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549" name="Freeform 546"/>
              <p:cNvSpPr/>
              <p:nvPr/>
            </p:nvSpPr>
            <p:spPr>
              <a:xfrm>
                <a:off x="5551" y="1940"/>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50" name="Freeform 547"/>
              <p:cNvSpPr/>
              <p:nvPr/>
            </p:nvSpPr>
            <p:spPr>
              <a:xfrm>
                <a:off x="5551" y="2201"/>
                <a:ext cx="167" cy="167"/>
              </a:xfrm>
              <a:custGeom>
                <a:avLst/>
                <a:gdLst/>
                <a:ahLst/>
                <a:cxnLst>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Lst>
                <a:rect l="0" t="0" r="0" b="0"/>
                <a:pathLst>
                  <a:path w="24" h="24">
                    <a:moveTo>
                      <a:pt x="24" y="12"/>
                    </a:move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path>
                </a:pathLst>
              </a:custGeom>
              <a:grpFill/>
              <a:ln w="9525">
                <a:noFill/>
              </a:ln>
            </p:spPr>
            <p:txBody>
              <a:bodyPr/>
              <a:lstStyle/>
              <a:p>
                <a:endParaRPr lang="zh-CN" altLang="en-US"/>
              </a:p>
            </p:txBody>
          </p:sp>
          <p:sp>
            <p:nvSpPr>
              <p:cNvPr id="551" name="Freeform 548"/>
              <p:cNvSpPr/>
              <p:nvPr/>
            </p:nvSpPr>
            <p:spPr>
              <a:xfrm>
                <a:off x="5551" y="2459"/>
                <a:ext cx="167" cy="164"/>
              </a:xfrm>
              <a:custGeom>
                <a:avLst/>
                <a:gdLst/>
                <a:ahLst/>
                <a:cxnLst>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552" name="Freeform 549"/>
              <p:cNvSpPr/>
              <p:nvPr/>
            </p:nvSpPr>
            <p:spPr>
              <a:xfrm>
                <a:off x="5551" y="2714"/>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553" name="Freeform 550"/>
              <p:cNvSpPr/>
              <p:nvPr/>
            </p:nvSpPr>
            <p:spPr>
              <a:xfrm>
                <a:off x="5551" y="4003"/>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path>
                </a:pathLst>
              </a:custGeom>
              <a:grpFill/>
              <a:ln w="9525">
                <a:noFill/>
              </a:ln>
            </p:spPr>
            <p:txBody>
              <a:bodyPr/>
              <a:lstStyle/>
              <a:p>
                <a:endParaRPr lang="zh-CN" altLang="en-US"/>
              </a:p>
            </p:txBody>
          </p:sp>
          <p:sp>
            <p:nvSpPr>
              <p:cNvPr id="554" name="Freeform 551"/>
              <p:cNvSpPr/>
              <p:nvPr/>
            </p:nvSpPr>
            <p:spPr>
              <a:xfrm>
                <a:off x="5551" y="4265"/>
                <a:ext cx="167" cy="167"/>
              </a:xfrm>
              <a:custGeom>
                <a:avLst/>
                <a:gdLst/>
                <a:ahLst/>
                <a:cxnLst>
                  <a:cxn ang="0">
                    <a:pos x="201612500" y="201612500"/>
                  </a:cxn>
                  <a:cxn ang="0">
                    <a:pos x="241935000" y="120967500"/>
                  </a:cxn>
                  <a:cxn ang="0">
                    <a:pos x="201612500" y="30241875"/>
                  </a:cxn>
                  <a:cxn ang="0">
                    <a:pos x="120967500" y="0"/>
                  </a:cxn>
                  <a:cxn ang="0">
                    <a:pos x="30241875" y="30241875"/>
                  </a:cxn>
                  <a:cxn ang="0">
                    <a:pos x="0" y="120967500"/>
                  </a:cxn>
                  <a:cxn ang="0">
                    <a:pos x="30241875" y="201612500"/>
                  </a:cxn>
                  <a:cxn ang="0">
                    <a:pos x="120967500" y="241935000"/>
                  </a:cxn>
                  <a:cxn ang="0">
                    <a:pos x="201612500" y="201612500"/>
                  </a:cxn>
                </a:cxnLst>
                <a:rect l="0" t="0" r="0" b="0"/>
                <a:pathLst>
                  <a:path w="24" h="24">
                    <a:moveTo>
                      <a:pt x="20" y="20"/>
                    </a:moveTo>
                    <a:cubicBezTo>
                      <a:pt x="23" y="18"/>
                      <a:pt x="24" y="15"/>
                      <a:pt x="24" y="12"/>
                    </a:cubicBezTo>
                    <a:cubicBezTo>
                      <a:pt x="24" y="9"/>
                      <a:pt x="23" y="6"/>
                      <a:pt x="20" y="3"/>
                    </a:cubicBez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path>
                </a:pathLst>
              </a:custGeom>
              <a:grpFill/>
              <a:ln w="9525">
                <a:noFill/>
              </a:ln>
            </p:spPr>
            <p:txBody>
              <a:bodyPr/>
              <a:lstStyle/>
              <a:p>
                <a:endParaRPr lang="zh-CN" altLang="en-US"/>
              </a:p>
            </p:txBody>
          </p:sp>
          <p:sp>
            <p:nvSpPr>
              <p:cNvPr id="555" name="Freeform 552"/>
              <p:cNvSpPr/>
              <p:nvPr/>
            </p:nvSpPr>
            <p:spPr>
              <a:xfrm>
                <a:off x="5551" y="4519"/>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56" name="Freeform 553"/>
              <p:cNvSpPr/>
              <p:nvPr/>
            </p:nvSpPr>
            <p:spPr>
              <a:xfrm>
                <a:off x="5551" y="4777"/>
                <a:ext cx="167" cy="171"/>
              </a:xfrm>
              <a:custGeom>
                <a:avLst/>
                <a:gdLst/>
                <a:ahLst/>
                <a:cxnLst>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Lst>
                <a:rect l="0" t="0" r="0" b="0"/>
                <a:pathLst>
                  <a:path w="24" h="25">
                    <a:moveTo>
                      <a:pt x="12" y="0"/>
                    </a:move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path>
                </a:pathLst>
              </a:custGeom>
              <a:grpFill/>
              <a:ln w="9525">
                <a:noFill/>
              </a:ln>
            </p:spPr>
            <p:txBody>
              <a:bodyPr/>
              <a:lstStyle/>
              <a:p>
                <a:endParaRPr lang="zh-CN" altLang="en-US"/>
              </a:p>
            </p:txBody>
          </p:sp>
          <p:sp>
            <p:nvSpPr>
              <p:cNvPr id="557" name="Freeform 554"/>
              <p:cNvSpPr/>
              <p:nvPr/>
            </p:nvSpPr>
            <p:spPr>
              <a:xfrm>
                <a:off x="580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58" name="Freeform 555"/>
              <p:cNvSpPr/>
              <p:nvPr/>
            </p:nvSpPr>
            <p:spPr>
              <a:xfrm>
                <a:off x="5290" y="142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59" name="Freeform 556"/>
              <p:cNvSpPr/>
              <p:nvPr/>
            </p:nvSpPr>
            <p:spPr>
              <a:xfrm>
                <a:off x="5551" y="1166"/>
                <a:ext cx="167" cy="167"/>
              </a:xfrm>
              <a:custGeom>
                <a:avLst/>
                <a:gdLst/>
                <a:ahLst/>
                <a:cxnLst>
                  <a:cxn ang="0">
                    <a:pos x="201612500" y="211693125"/>
                  </a:cxn>
                  <a:cxn ang="0">
                    <a:pos x="241935000" y="120967500"/>
                  </a:cxn>
                  <a:cxn ang="0">
                    <a:pos x="201612500" y="40322500"/>
                  </a:cxn>
                  <a:cxn ang="0">
                    <a:pos x="120967500" y="0"/>
                  </a:cxn>
                  <a:cxn ang="0">
                    <a:pos x="30241875" y="40322500"/>
                  </a:cxn>
                  <a:cxn ang="0">
                    <a:pos x="0" y="120967500"/>
                  </a:cxn>
                  <a:cxn ang="0">
                    <a:pos x="30241875" y="211693125"/>
                  </a:cxn>
                  <a:cxn ang="0">
                    <a:pos x="120967500" y="241935000"/>
                  </a:cxn>
                  <a:cxn ang="0">
                    <a:pos x="201612500" y="211693125"/>
                  </a:cxn>
                </a:cxnLst>
                <a:rect l="0" t="0" r="0" b="0"/>
                <a:pathLst>
                  <a:path w="24" h="24">
                    <a:moveTo>
                      <a:pt x="20" y="21"/>
                    </a:moveTo>
                    <a:cubicBezTo>
                      <a:pt x="23" y="18"/>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path>
                </a:pathLst>
              </a:custGeom>
              <a:grpFill/>
              <a:ln w="9525">
                <a:noFill/>
              </a:ln>
            </p:spPr>
            <p:txBody>
              <a:bodyPr/>
              <a:lstStyle/>
              <a:p>
                <a:endParaRPr lang="zh-CN" altLang="en-US"/>
              </a:p>
            </p:txBody>
          </p:sp>
          <p:sp>
            <p:nvSpPr>
              <p:cNvPr id="560" name="Freeform 557"/>
              <p:cNvSpPr/>
              <p:nvPr/>
            </p:nvSpPr>
            <p:spPr>
              <a:xfrm>
                <a:off x="5551" y="1424"/>
                <a:ext cx="167" cy="171"/>
              </a:xfrm>
              <a:custGeom>
                <a:avLst/>
                <a:gdLst/>
                <a:ahLst/>
                <a:cxnLst>
                  <a:cxn ang="0">
                    <a:pos x="201612500" y="203312940"/>
                  </a:cxn>
                  <a:cxn ang="0">
                    <a:pos x="241935000" y="116177934"/>
                  </a:cxn>
                  <a:cxn ang="0">
                    <a:pos x="201612500" y="38725978"/>
                  </a:cxn>
                  <a:cxn ang="0">
                    <a:pos x="120967500" y="0"/>
                  </a:cxn>
                  <a:cxn ang="0">
                    <a:pos x="30241875" y="38725978"/>
                  </a:cxn>
                  <a:cxn ang="0">
                    <a:pos x="0" y="116177934"/>
                  </a:cxn>
                  <a:cxn ang="0">
                    <a:pos x="30241875" y="203312940"/>
                  </a:cxn>
                  <a:cxn ang="0">
                    <a:pos x="120967500" y="242038918"/>
                  </a:cxn>
                  <a:cxn ang="0">
                    <a:pos x="201612500" y="203312940"/>
                  </a:cxn>
                </a:cxnLst>
                <a:rect l="0" t="0" r="0" b="0"/>
                <a:pathLst>
                  <a:path w="24" h="25">
                    <a:moveTo>
                      <a:pt x="20" y="21"/>
                    </a:moveTo>
                    <a:cubicBezTo>
                      <a:pt x="23" y="19"/>
                      <a:pt x="24" y="16"/>
                      <a:pt x="24" y="12"/>
                    </a:cubicBezTo>
                    <a:cubicBezTo>
                      <a:pt x="24" y="9"/>
                      <a:pt x="23" y="6"/>
                      <a:pt x="20" y="4"/>
                    </a:cubicBez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path>
                </a:pathLst>
              </a:custGeom>
              <a:grpFill/>
              <a:ln w="9525">
                <a:noFill/>
              </a:ln>
            </p:spPr>
            <p:txBody>
              <a:bodyPr/>
              <a:lstStyle/>
              <a:p>
                <a:endParaRPr lang="zh-CN" altLang="en-US"/>
              </a:p>
            </p:txBody>
          </p:sp>
          <p:sp>
            <p:nvSpPr>
              <p:cNvPr id="561" name="Freeform 558"/>
              <p:cNvSpPr/>
              <p:nvPr/>
            </p:nvSpPr>
            <p:spPr>
              <a:xfrm>
                <a:off x="580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2" name="Freeform 559"/>
              <p:cNvSpPr/>
              <p:nvPr/>
            </p:nvSpPr>
            <p:spPr>
              <a:xfrm>
                <a:off x="580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3" name="Freeform 560"/>
              <p:cNvSpPr/>
              <p:nvPr/>
            </p:nvSpPr>
            <p:spPr>
              <a:xfrm>
                <a:off x="580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4" name="Freeform 561"/>
              <p:cNvSpPr/>
              <p:nvPr/>
            </p:nvSpPr>
            <p:spPr>
              <a:xfrm>
                <a:off x="580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65" name="Freeform 562"/>
              <p:cNvSpPr/>
              <p:nvPr/>
            </p:nvSpPr>
            <p:spPr>
              <a:xfrm>
                <a:off x="580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6" name="Freeform 563"/>
              <p:cNvSpPr/>
              <p:nvPr/>
            </p:nvSpPr>
            <p:spPr>
              <a:xfrm>
                <a:off x="580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7" name="Freeform 564"/>
              <p:cNvSpPr/>
              <p:nvPr/>
            </p:nvSpPr>
            <p:spPr>
              <a:xfrm>
                <a:off x="580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68" name="Freeform 565"/>
              <p:cNvSpPr/>
              <p:nvPr/>
            </p:nvSpPr>
            <p:spPr>
              <a:xfrm>
                <a:off x="580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5"/>
                      <a:pt x="12" y="25"/>
                    </a:cubicBezTo>
                    <a:cubicBezTo>
                      <a:pt x="15"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69" name="Freeform 566"/>
              <p:cNvSpPr/>
              <p:nvPr/>
            </p:nvSpPr>
            <p:spPr>
              <a:xfrm>
                <a:off x="580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570" name="Freeform 567"/>
              <p:cNvSpPr/>
              <p:nvPr/>
            </p:nvSpPr>
            <p:spPr>
              <a:xfrm>
                <a:off x="580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71" name="Freeform 568"/>
              <p:cNvSpPr/>
              <p:nvPr/>
            </p:nvSpPr>
            <p:spPr>
              <a:xfrm>
                <a:off x="580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72" name="Freeform 569"/>
              <p:cNvSpPr/>
              <p:nvPr/>
            </p:nvSpPr>
            <p:spPr>
              <a:xfrm>
                <a:off x="580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9"/>
                      <a:pt x="4" y="21"/>
                    </a:cubicBezTo>
                    <a:cubicBezTo>
                      <a:pt x="6" y="23"/>
                      <a:pt x="9" y="24"/>
                      <a:pt x="12" y="24"/>
                    </a:cubicBezTo>
                    <a:cubicBezTo>
                      <a:pt x="15"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73" name="Freeform 570"/>
              <p:cNvSpPr/>
              <p:nvPr/>
            </p:nvSpPr>
            <p:spPr>
              <a:xfrm>
                <a:off x="6064"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74" name="Freeform 571"/>
              <p:cNvSpPr/>
              <p:nvPr/>
            </p:nvSpPr>
            <p:spPr>
              <a:xfrm>
                <a:off x="6064"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75" name="Freeform 572"/>
              <p:cNvSpPr/>
              <p:nvPr/>
            </p:nvSpPr>
            <p:spPr>
              <a:xfrm>
                <a:off x="6064"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76" name="Freeform 573"/>
              <p:cNvSpPr/>
              <p:nvPr/>
            </p:nvSpPr>
            <p:spPr>
              <a:xfrm>
                <a:off x="6064"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577" name="Freeform 574"/>
              <p:cNvSpPr/>
              <p:nvPr/>
            </p:nvSpPr>
            <p:spPr>
              <a:xfrm>
                <a:off x="6064"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578" name="Freeform 575"/>
              <p:cNvSpPr/>
              <p:nvPr/>
            </p:nvSpPr>
            <p:spPr>
              <a:xfrm>
                <a:off x="6064" y="426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579" name="Freeform 576"/>
              <p:cNvSpPr/>
              <p:nvPr/>
            </p:nvSpPr>
            <p:spPr>
              <a:xfrm>
                <a:off x="6325"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0" name="Freeform 577"/>
              <p:cNvSpPr/>
              <p:nvPr/>
            </p:nvSpPr>
            <p:spPr>
              <a:xfrm>
                <a:off x="6325"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81" name="Freeform 578"/>
              <p:cNvSpPr/>
              <p:nvPr/>
            </p:nvSpPr>
            <p:spPr>
              <a:xfrm>
                <a:off x="6325"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82" name="Freeform 579"/>
              <p:cNvSpPr/>
              <p:nvPr/>
            </p:nvSpPr>
            <p:spPr>
              <a:xfrm>
                <a:off x="5806" y="1166"/>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583" name="Freeform 580"/>
              <p:cNvSpPr/>
              <p:nvPr/>
            </p:nvSpPr>
            <p:spPr>
              <a:xfrm>
                <a:off x="5806" y="142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584" name="Freeform 581"/>
              <p:cNvSpPr/>
              <p:nvPr/>
            </p:nvSpPr>
            <p:spPr>
              <a:xfrm>
                <a:off x="2453" y="2714"/>
                <a:ext cx="167" cy="171"/>
              </a:xfrm>
              <a:custGeom>
                <a:avLst/>
                <a:gdLst/>
                <a:ahLst/>
                <a:cxnLst>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 ang="0">
                    <a:pos x="120967500" y="0"/>
                  </a:cxn>
                  <a:cxn ang="0">
                    <a:pos x="40322500" y="38725978"/>
                  </a:cxn>
                </a:cxnLst>
                <a:rect l="0" t="0" r="0" b="0"/>
                <a:pathLst>
                  <a:path w="24" h="25">
                    <a:moveTo>
                      <a:pt x="4" y="4"/>
                    </a:moveTo>
                    <a:cubicBezTo>
                      <a:pt x="1" y="6"/>
                      <a:pt x="0" y="9"/>
                      <a:pt x="0" y="12"/>
                    </a:cubicBezTo>
                    <a:cubicBezTo>
                      <a:pt x="0" y="16"/>
                      <a:pt x="1" y="19"/>
                      <a:pt x="4" y="21"/>
                    </a:cubicBezTo>
                    <a:cubicBezTo>
                      <a:pt x="6" y="24"/>
                      <a:pt x="9" y="25"/>
                      <a:pt x="12" y="25"/>
                    </a:cubicBezTo>
                    <a:cubicBezTo>
                      <a:pt x="15" y="25"/>
                      <a:pt x="18" y="24"/>
                      <a:pt x="21" y="21"/>
                    </a:cubicBezTo>
                    <a:cubicBezTo>
                      <a:pt x="23" y="19"/>
                      <a:pt x="24" y="16"/>
                      <a:pt x="24" y="12"/>
                    </a:cubicBezTo>
                    <a:cubicBezTo>
                      <a:pt x="24" y="9"/>
                      <a:pt x="23" y="6"/>
                      <a:pt x="21" y="4"/>
                    </a:cubicBezTo>
                    <a:cubicBezTo>
                      <a:pt x="18" y="2"/>
                      <a:pt x="15" y="0"/>
                      <a:pt x="12" y="0"/>
                    </a:cubicBezTo>
                    <a:cubicBezTo>
                      <a:pt x="9" y="0"/>
                      <a:pt x="6" y="2"/>
                      <a:pt x="4" y="4"/>
                    </a:cubicBezTo>
                  </a:path>
                </a:pathLst>
              </a:custGeom>
              <a:grpFill/>
              <a:ln w="9525">
                <a:noFill/>
              </a:ln>
            </p:spPr>
            <p:txBody>
              <a:bodyPr/>
              <a:lstStyle/>
              <a:p>
                <a:endParaRPr lang="zh-CN" altLang="en-US"/>
              </a:p>
            </p:txBody>
          </p:sp>
          <p:sp>
            <p:nvSpPr>
              <p:cNvPr id="585" name="Freeform 582"/>
              <p:cNvSpPr/>
              <p:nvPr/>
            </p:nvSpPr>
            <p:spPr>
              <a:xfrm>
                <a:off x="27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8" y="0"/>
                      <a:pt x="6" y="1"/>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6" name="Freeform 583"/>
              <p:cNvSpPr/>
              <p:nvPr/>
            </p:nvSpPr>
            <p:spPr>
              <a:xfrm>
                <a:off x="2714" y="271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87" name="Freeform 584"/>
              <p:cNvSpPr/>
              <p:nvPr/>
            </p:nvSpPr>
            <p:spPr>
              <a:xfrm>
                <a:off x="2714" y="2975"/>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88" name="Freeform 585"/>
              <p:cNvSpPr/>
              <p:nvPr/>
            </p:nvSpPr>
            <p:spPr>
              <a:xfrm>
                <a:off x="2714" y="323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8" y="0"/>
                      <a:pt x="6" y="2"/>
                      <a:pt x="3" y="4"/>
                    </a:cubicBezTo>
                    <a:cubicBezTo>
                      <a:pt x="1" y="6"/>
                      <a:pt x="0" y="9"/>
                      <a:pt x="0" y="12"/>
                    </a:cubicBezTo>
                    <a:cubicBezTo>
                      <a:pt x="0" y="16"/>
                      <a:pt x="1" y="18"/>
                      <a:pt x="3" y="21"/>
                    </a:cubicBezTo>
                    <a:cubicBezTo>
                      <a:pt x="6" y="23"/>
                      <a:pt x="8"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89" name="Freeform 586"/>
              <p:cNvSpPr/>
              <p:nvPr/>
            </p:nvSpPr>
            <p:spPr>
              <a:xfrm>
                <a:off x="297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90" name="Freeform 587"/>
              <p:cNvSpPr/>
              <p:nvPr/>
            </p:nvSpPr>
            <p:spPr>
              <a:xfrm>
                <a:off x="297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591" name="Freeform 588"/>
              <p:cNvSpPr/>
              <p:nvPr/>
            </p:nvSpPr>
            <p:spPr>
              <a:xfrm>
                <a:off x="297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592" name="Freeform 589"/>
              <p:cNvSpPr/>
              <p:nvPr/>
            </p:nvSpPr>
            <p:spPr>
              <a:xfrm>
                <a:off x="297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593" name="Freeform 590"/>
              <p:cNvSpPr/>
              <p:nvPr/>
            </p:nvSpPr>
            <p:spPr>
              <a:xfrm>
                <a:off x="3227"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594" name="Freeform 591"/>
              <p:cNvSpPr/>
              <p:nvPr/>
            </p:nvSpPr>
            <p:spPr>
              <a:xfrm>
                <a:off x="3227"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595" name="Freeform 592"/>
              <p:cNvSpPr/>
              <p:nvPr/>
            </p:nvSpPr>
            <p:spPr>
              <a:xfrm>
                <a:off x="3227"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596" name="Freeform 593"/>
              <p:cNvSpPr/>
              <p:nvPr/>
            </p:nvSpPr>
            <p:spPr>
              <a:xfrm>
                <a:off x="3227"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597" name="Freeform 594"/>
              <p:cNvSpPr/>
              <p:nvPr/>
            </p:nvSpPr>
            <p:spPr>
              <a:xfrm>
                <a:off x="3488" y="2459"/>
                <a:ext cx="167" cy="164"/>
              </a:xfrm>
              <a:custGeom>
                <a:avLst/>
                <a:gdLst/>
                <a:ahLst/>
                <a:cxnLst>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 ang="0">
                    <a:pos x="120967500" y="0"/>
                  </a:cxn>
                  <a:cxn ang="0">
                    <a:pos x="30241875" y="3866197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1"/>
                      <a:pt x="15" y="0"/>
                      <a:pt x="12" y="0"/>
                    </a:cubicBezTo>
                    <a:cubicBezTo>
                      <a:pt x="9" y="0"/>
                      <a:pt x="6" y="1"/>
                      <a:pt x="3" y="4"/>
                    </a:cubicBezTo>
                  </a:path>
                </a:pathLst>
              </a:custGeom>
              <a:grpFill/>
              <a:ln w="9525">
                <a:noFill/>
              </a:ln>
            </p:spPr>
            <p:txBody>
              <a:bodyPr/>
              <a:lstStyle/>
              <a:p>
                <a:endParaRPr lang="zh-CN" altLang="en-US"/>
              </a:p>
            </p:txBody>
          </p:sp>
          <p:sp>
            <p:nvSpPr>
              <p:cNvPr id="598" name="Freeform 595"/>
              <p:cNvSpPr/>
              <p:nvPr/>
            </p:nvSpPr>
            <p:spPr>
              <a:xfrm>
                <a:off x="3488" y="2714"/>
                <a:ext cx="167" cy="171"/>
              </a:xfrm>
              <a:custGeom>
                <a:avLst/>
                <a:gdLst/>
                <a:ahLst/>
                <a:cxnLst>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 ang="0">
                    <a:pos x="120967500" y="0"/>
                  </a:cxn>
                  <a:cxn ang="0">
                    <a:pos x="30241875" y="38725978"/>
                  </a:cxn>
                </a:cxnLst>
                <a:rect l="0" t="0" r="0" b="0"/>
                <a:pathLst>
                  <a:path w="24" h="25">
                    <a:moveTo>
                      <a:pt x="3" y="4"/>
                    </a:move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599" name="Freeform 596"/>
              <p:cNvSpPr/>
              <p:nvPr/>
            </p:nvSpPr>
            <p:spPr>
              <a:xfrm>
                <a:off x="3488" y="2975"/>
                <a:ext cx="167" cy="167"/>
              </a:xfrm>
              <a:custGeom>
                <a:avLst/>
                <a:gdLst/>
                <a:ahLst/>
                <a:cxnLst>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 ang="0">
                    <a:pos x="120967500" y="0"/>
                  </a:cxn>
                  <a:cxn ang="0">
                    <a:pos x="30241875" y="30241875"/>
                  </a:cxn>
                </a:cxnLst>
                <a:rect l="0" t="0" r="0" b="0"/>
                <a:pathLst>
                  <a:path w="24" h="24">
                    <a:moveTo>
                      <a:pt x="3" y="3"/>
                    </a:move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cubicBezTo>
                      <a:pt x="18" y="1"/>
                      <a:pt x="15" y="0"/>
                      <a:pt x="12" y="0"/>
                    </a:cubicBezTo>
                    <a:cubicBezTo>
                      <a:pt x="9" y="0"/>
                      <a:pt x="6" y="1"/>
                      <a:pt x="3" y="3"/>
                    </a:cubicBezTo>
                  </a:path>
                </a:pathLst>
              </a:custGeom>
              <a:grpFill/>
              <a:ln w="9525">
                <a:noFill/>
              </a:ln>
            </p:spPr>
            <p:txBody>
              <a:bodyPr/>
              <a:lstStyle/>
              <a:p>
                <a:endParaRPr lang="zh-CN" altLang="en-US"/>
              </a:p>
            </p:txBody>
          </p:sp>
          <p:sp>
            <p:nvSpPr>
              <p:cNvPr id="600" name="Freeform 597"/>
              <p:cNvSpPr/>
              <p:nvPr/>
            </p:nvSpPr>
            <p:spPr>
              <a:xfrm>
                <a:off x="3488" y="3230"/>
                <a:ext cx="167" cy="167"/>
              </a:xfrm>
              <a:custGeom>
                <a:avLst/>
                <a:gdLst/>
                <a:ahLst/>
                <a:cxnLst>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 ang="0">
                    <a:pos x="120967500" y="0"/>
                  </a:cxn>
                  <a:cxn ang="0">
                    <a:pos x="30241875" y="40322500"/>
                  </a:cxn>
                </a:cxnLst>
                <a:rect l="0" t="0" r="0" b="0"/>
                <a:pathLst>
                  <a:path w="24" h="24">
                    <a:moveTo>
                      <a:pt x="3" y="4"/>
                    </a:move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cubicBezTo>
                      <a:pt x="18" y="2"/>
                      <a:pt x="15" y="0"/>
                      <a:pt x="12" y="0"/>
                    </a:cubicBezTo>
                    <a:cubicBezTo>
                      <a:pt x="9" y="0"/>
                      <a:pt x="6" y="2"/>
                      <a:pt x="3" y="4"/>
                    </a:cubicBezTo>
                  </a:path>
                </a:pathLst>
              </a:custGeom>
              <a:grpFill/>
              <a:ln w="9525">
                <a:noFill/>
              </a:ln>
            </p:spPr>
            <p:txBody>
              <a:bodyPr/>
              <a:lstStyle/>
              <a:p>
                <a:endParaRPr lang="zh-CN" altLang="en-US"/>
              </a:p>
            </p:txBody>
          </p:sp>
          <p:sp>
            <p:nvSpPr>
              <p:cNvPr id="601" name="Freeform 598"/>
              <p:cNvSpPr/>
              <p:nvPr/>
            </p:nvSpPr>
            <p:spPr>
              <a:xfrm>
                <a:off x="4000"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2" name="Freeform 599"/>
              <p:cNvSpPr/>
              <p:nvPr/>
            </p:nvSpPr>
            <p:spPr>
              <a:xfrm>
                <a:off x="4000" y="2975"/>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03" name="Freeform 600"/>
              <p:cNvSpPr/>
              <p:nvPr/>
            </p:nvSpPr>
            <p:spPr>
              <a:xfrm>
                <a:off x="4000" y="3230"/>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04" name="Freeform 601"/>
              <p:cNvSpPr/>
              <p:nvPr/>
            </p:nvSpPr>
            <p:spPr>
              <a:xfrm>
                <a:off x="4000" y="3488"/>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5" name="Freeform 602"/>
              <p:cNvSpPr/>
              <p:nvPr/>
            </p:nvSpPr>
            <p:spPr>
              <a:xfrm>
                <a:off x="4000" y="3749"/>
                <a:ext cx="171" cy="164"/>
              </a:xfrm>
              <a:custGeom>
                <a:avLst/>
                <a:gdLst/>
                <a:ahLst/>
                <a:cxnLst>
                  <a:cxn ang="0">
                    <a:pos x="203307215" y="38661970"/>
                  </a:cxn>
                  <a:cxn ang="0">
                    <a:pos x="116176440" y="0"/>
                  </a:cxn>
                  <a:cxn ang="0">
                    <a:pos x="38725480" y="38661970"/>
                  </a:cxn>
                  <a:cxn ang="0">
                    <a:pos x="0" y="115982800"/>
                  </a:cxn>
                  <a:cxn ang="0">
                    <a:pos x="38725480" y="193303630"/>
                  </a:cxn>
                  <a:cxn ang="0">
                    <a:pos x="116176440" y="231962490"/>
                  </a:cxn>
                  <a:cxn ang="0">
                    <a:pos x="203307215" y="193303630"/>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06" name="Freeform 603"/>
              <p:cNvSpPr/>
              <p:nvPr/>
            </p:nvSpPr>
            <p:spPr>
              <a:xfrm>
                <a:off x="4000" y="4003"/>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07" name="Freeform 604"/>
              <p:cNvSpPr/>
              <p:nvPr/>
            </p:nvSpPr>
            <p:spPr>
              <a:xfrm>
                <a:off x="4000"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08" name="Freeform 605"/>
              <p:cNvSpPr/>
              <p:nvPr/>
            </p:nvSpPr>
            <p:spPr>
              <a:xfrm>
                <a:off x="4262" y="2459"/>
                <a:ext cx="164" cy="164"/>
              </a:xfrm>
              <a:custGeom>
                <a:avLst/>
                <a:gdLst/>
                <a:ahLst/>
                <a:cxnLst>
                  <a:cxn ang="0">
                    <a:pos x="193297930" y="38661970"/>
                  </a:cxn>
                  <a:cxn ang="0">
                    <a:pos x="115978136" y="0"/>
                  </a:cxn>
                  <a:cxn ang="0">
                    <a:pos x="38658343" y="38661970"/>
                  </a:cxn>
                  <a:cxn ang="0">
                    <a:pos x="0" y="115982800"/>
                  </a:cxn>
                  <a:cxn ang="0">
                    <a:pos x="38658343" y="202966013"/>
                  </a:cxn>
                  <a:cxn ang="0">
                    <a:pos x="115978136" y="231962490"/>
                  </a:cxn>
                  <a:cxn ang="0">
                    <a:pos x="193297930" y="202966013"/>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09" name="Freeform 606"/>
              <p:cNvSpPr/>
              <p:nvPr/>
            </p:nvSpPr>
            <p:spPr>
              <a:xfrm>
                <a:off x="4262" y="271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0" name="Freeform 607"/>
              <p:cNvSpPr/>
              <p:nvPr/>
            </p:nvSpPr>
            <p:spPr>
              <a:xfrm>
                <a:off x="4262"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11" name="Freeform 609"/>
              <p:cNvSpPr/>
              <p:nvPr/>
            </p:nvSpPr>
            <p:spPr>
              <a:xfrm>
                <a:off x="4262"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2" name="Freeform 610"/>
              <p:cNvSpPr/>
              <p:nvPr/>
            </p:nvSpPr>
            <p:spPr>
              <a:xfrm>
                <a:off x="4262"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3" name="Freeform 611"/>
              <p:cNvSpPr/>
              <p:nvPr/>
            </p:nvSpPr>
            <p:spPr>
              <a:xfrm>
                <a:off x="4262" y="3749"/>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4" name="Freeform 612"/>
              <p:cNvSpPr/>
              <p:nvPr/>
            </p:nvSpPr>
            <p:spPr>
              <a:xfrm>
                <a:off x="4262" y="4003"/>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5" name="Freeform 613"/>
              <p:cNvSpPr/>
              <p:nvPr/>
            </p:nvSpPr>
            <p:spPr>
              <a:xfrm>
                <a:off x="4262" y="426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16" name="Freeform 614"/>
              <p:cNvSpPr/>
              <p:nvPr/>
            </p:nvSpPr>
            <p:spPr>
              <a:xfrm>
                <a:off x="4262" y="4519"/>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17" name="Freeform 615"/>
              <p:cNvSpPr/>
              <p:nvPr/>
            </p:nvSpPr>
            <p:spPr>
              <a:xfrm>
                <a:off x="4262" y="4777"/>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5" y="0"/>
                      <a:pt x="12" y="0"/>
                    </a:cubicBezTo>
                    <a:cubicBezTo>
                      <a:pt x="9" y="0"/>
                      <a:pt x="6" y="2"/>
                      <a:pt x="4" y="4"/>
                    </a:cubicBezTo>
                    <a:cubicBezTo>
                      <a:pt x="1" y="6"/>
                      <a:pt x="0" y="9"/>
                      <a:pt x="0" y="12"/>
                    </a:cubicBezTo>
                    <a:cubicBezTo>
                      <a:pt x="0" y="16"/>
                      <a:pt x="1" y="19"/>
                      <a:pt x="4"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18" name="Freeform 616"/>
              <p:cNvSpPr/>
              <p:nvPr/>
            </p:nvSpPr>
            <p:spPr>
              <a:xfrm>
                <a:off x="4516" y="1685"/>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19" name="Freeform 617"/>
              <p:cNvSpPr/>
              <p:nvPr/>
            </p:nvSpPr>
            <p:spPr>
              <a:xfrm>
                <a:off x="4516" y="194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0" name="Freeform 618"/>
              <p:cNvSpPr/>
              <p:nvPr/>
            </p:nvSpPr>
            <p:spPr>
              <a:xfrm>
                <a:off x="4516" y="2201"/>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1" name="Freeform 619"/>
              <p:cNvSpPr/>
              <p:nvPr/>
            </p:nvSpPr>
            <p:spPr>
              <a:xfrm>
                <a:off x="4516"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2" name="Freeform 620"/>
              <p:cNvSpPr/>
              <p:nvPr/>
            </p:nvSpPr>
            <p:spPr>
              <a:xfrm>
                <a:off x="4516"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3" name="Freeform 621"/>
              <p:cNvSpPr/>
              <p:nvPr/>
            </p:nvSpPr>
            <p:spPr>
              <a:xfrm>
                <a:off x="4516"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4" name="Freeform 622"/>
              <p:cNvSpPr/>
              <p:nvPr/>
            </p:nvSpPr>
            <p:spPr>
              <a:xfrm>
                <a:off x="4516"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5" name="Freeform 623"/>
              <p:cNvSpPr/>
              <p:nvPr/>
            </p:nvSpPr>
            <p:spPr>
              <a:xfrm>
                <a:off x="4516"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6" name="Freeform 624"/>
              <p:cNvSpPr/>
              <p:nvPr/>
            </p:nvSpPr>
            <p:spPr>
              <a:xfrm>
                <a:off x="4516"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27" name="Freeform 625"/>
              <p:cNvSpPr/>
              <p:nvPr/>
            </p:nvSpPr>
            <p:spPr>
              <a:xfrm>
                <a:off x="4516" y="4003"/>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28" name="Freeform 626"/>
              <p:cNvSpPr/>
              <p:nvPr/>
            </p:nvSpPr>
            <p:spPr>
              <a:xfrm>
                <a:off x="4516" y="426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29" name="Freeform 627"/>
              <p:cNvSpPr/>
              <p:nvPr/>
            </p:nvSpPr>
            <p:spPr>
              <a:xfrm>
                <a:off x="4516" y="4519"/>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30" name="Freeform 628"/>
              <p:cNvSpPr/>
              <p:nvPr/>
            </p:nvSpPr>
            <p:spPr>
              <a:xfrm>
                <a:off x="4516" y="4777"/>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31" name="Freeform 629"/>
              <p:cNvSpPr/>
              <p:nvPr/>
            </p:nvSpPr>
            <p:spPr>
              <a:xfrm>
                <a:off x="4516" y="5039"/>
                <a:ext cx="167" cy="164"/>
              </a:xfrm>
              <a:custGeom>
                <a:avLst/>
                <a:gdLst/>
                <a:ahLst/>
                <a:cxnLst>
                  <a:cxn ang="0">
                    <a:pos x="211693125" y="28996477"/>
                  </a:cxn>
                  <a:cxn ang="0">
                    <a:pos x="120967500" y="0"/>
                  </a:cxn>
                  <a:cxn ang="0">
                    <a:pos x="40322500" y="28996477"/>
                  </a:cxn>
                  <a:cxn ang="0">
                    <a:pos x="0" y="115982800"/>
                  </a:cxn>
                  <a:cxn ang="0">
                    <a:pos x="40322500" y="193303630"/>
                  </a:cxn>
                  <a:cxn ang="0">
                    <a:pos x="120967500" y="231962490"/>
                  </a:cxn>
                  <a:cxn ang="0">
                    <a:pos x="211693125" y="193303630"/>
                  </a:cxn>
                  <a:cxn ang="0">
                    <a:pos x="241935000" y="115982800"/>
                  </a:cxn>
                  <a:cxn ang="0">
                    <a:pos x="211693125" y="28996477"/>
                  </a:cxn>
                </a:cxnLst>
                <a:rect l="0" t="0" r="0" b="0"/>
                <a:pathLst>
                  <a:path w="24"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32" name="Freeform 630"/>
              <p:cNvSpPr/>
              <p:nvPr/>
            </p:nvSpPr>
            <p:spPr>
              <a:xfrm>
                <a:off x="2714"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8" y="0"/>
                      <a:pt x="6" y="2"/>
                      <a:pt x="3" y="4"/>
                    </a:cubicBezTo>
                    <a:cubicBezTo>
                      <a:pt x="1" y="6"/>
                      <a:pt x="0" y="9"/>
                      <a:pt x="0" y="12"/>
                    </a:cubicBezTo>
                    <a:cubicBezTo>
                      <a:pt x="0" y="16"/>
                      <a:pt x="1" y="19"/>
                      <a:pt x="3" y="21"/>
                    </a:cubicBezTo>
                    <a:cubicBezTo>
                      <a:pt x="6" y="24"/>
                      <a:pt x="8"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33" name="Freeform 631"/>
              <p:cNvSpPr/>
              <p:nvPr/>
            </p:nvSpPr>
            <p:spPr>
              <a:xfrm>
                <a:off x="3488" y="3488"/>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34" name="Freeform 632"/>
              <p:cNvSpPr/>
              <p:nvPr/>
            </p:nvSpPr>
            <p:spPr>
              <a:xfrm>
                <a:off x="5035" y="5555"/>
                <a:ext cx="164" cy="167"/>
              </a:xfrm>
              <a:custGeom>
                <a:avLst/>
                <a:gdLst/>
                <a:ahLst/>
                <a:cxnLst>
                  <a:cxn ang="0">
                    <a:pos x="202963293" y="30241875"/>
                  </a:cxn>
                  <a:cxn ang="0">
                    <a:pos x="115978136" y="0"/>
                  </a:cxn>
                  <a:cxn ang="0">
                    <a:pos x="38658343" y="30241875"/>
                  </a:cxn>
                  <a:cxn ang="0">
                    <a:pos x="0" y="110886875"/>
                  </a:cxn>
                  <a:cxn ang="0">
                    <a:pos x="38658343" y="201612500"/>
                  </a:cxn>
                  <a:cxn ang="0">
                    <a:pos x="115978136" y="241935000"/>
                  </a:cxn>
                  <a:cxn ang="0">
                    <a:pos x="202963293" y="201612500"/>
                  </a:cxn>
                  <a:cxn ang="0">
                    <a:pos x="231956273" y="110886875"/>
                  </a:cxn>
                  <a:cxn ang="0">
                    <a:pos x="202963293" y="30241875"/>
                  </a:cxn>
                </a:cxnLst>
                <a:rect l="0" t="0" r="0" b="0"/>
                <a:pathLst>
                  <a:path w="24" h="24">
                    <a:moveTo>
                      <a:pt x="21" y="3"/>
                    </a:moveTo>
                    <a:cubicBezTo>
                      <a:pt x="18" y="1"/>
                      <a:pt x="15" y="0"/>
                      <a:pt x="12" y="0"/>
                    </a:cubicBezTo>
                    <a:cubicBezTo>
                      <a:pt x="9" y="0"/>
                      <a:pt x="6" y="1"/>
                      <a:pt x="4" y="3"/>
                    </a:cubicBezTo>
                    <a:cubicBezTo>
                      <a:pt x="1" y="5"/>
                      <a:pt x="0" y="8"/>
                      <a:pt x="0" y="11"/>
                    </a:cubicBezTo>
                    <a:cubicBezTo>
                      <a:pt x="0" y="15"/>
                      <a:pt x="1" y="18"/>
                      <a:pt x="4" y="20"/>
                    </a:cubicBezTo>
                    <a:cubicBezTo>
                      <a:pt x="6" y="23"/>
                      <a:pt x="9" y="24"/>
                      <a:pt x="12" y="24"/>
                    </a:cubicBezTo>
                    <a:cubicBezTo>
                      <a:pt x="15" y="24"/>
                      <a:pt x="18" y="23"/>
                      <a:pt x="21" y="20"/>
                    </a:cubicBezTo>
                    <a:cubicBezTo>
                      <a:pt x="23" y="18"/>
                      <a:pt x="24" y="15"/>
                      <a:pt x="24" y="11"/>
                    </a:cubicBezTo>
                    <a:cubicBezTo>
                      <a:pt x="24" y="8"/>
                      <a:pt x="23" y="5"/>
                      <a:pt x="21" y="3"/>
                    </a:cubicBezTo>
                  </a:path>
                </a:pathLst>
              </a:custGeom>
              <a:grpFill/>
              <a:ln w="9525">
                <a:noFill/>
              </a:ln>
            </p:spPr>
            <p:txBody>
              <a:bodyPr/>
              <a:lstStyle/>
              <a:p>
                <a:endParaRPr lang="zh-CN" altLang="en-US"/>
              </a:p>
            </p:txBody>
          </p:sp>
          <p:sp>
            <p:nvSpPr>
              <p:cNvPr id="635" name="Freeform 633"/>
              <p:cNvSpPr/>
              <p:nvPr/>
            </p:nvSpPr>
            <p:spPr>
              <a:xfrm>
                <a:off x="5290" y="5555"/>
                <a:ext cx="171" cy="167"/>
              </a:xfrm>
              <a:custGeom>
                <a:avLst/>
                <a:gdLst/>
                <a:ahLst/>
                <a:cxnLst>
                  <a:cxn ang="0">
                    <a:pos x="203307215" y="30241875"/>
                  </a:cxn>
                  <a:cxn ang="0">
                    <a:pos x="116176440" y="0"/>
                  </a:cxn>
                  <a:cxn ang="0">
                    <a:pos x="38725480" y="30241875"/>
                  </a:cxn>
                  <a:cxn ang="0">
                    <a:pos x="0" y="110886875"/>
                  </a:cxn>
                  <a:cxn ang="0">
                    <a:pos x="38725480" y="201612500"/>
                  </a:cxn>
                  <a:cxn ang="0">
                    <a:pos x="116176440" y="241935000"/>
                  </a:cxn>
                  <a:cxn ang="0">
                    <a:pos x="203307215" y="201612500"/>
                  </a:cxn>
                  <a:cxn ang="0">
                    <a:pos x="242032695" y="110886875"/>
                  </a:cxn>
                  <a:cxn ang="0">
                    <a:pos x="203307215" y="30241875"/>
                  </a:cxn>
                </a:cxnLst>
                <a:rect l="0" t="0" r="0" b="0"/>
                <a:pathLst>
                  <a:path w="25" h="24">
                    <a:moveTo>
                      <a:pt x="21" y="3"/>
                    </a:moveTo>
                    <a:cubicBezTo>
                      <a:pt x="19" y="1"/>
                      <a:pt x="16" y="0"/>
                      <a:pt x="12" y="0"/>
                    </a:cubicBezTo>
                    <a:cubicBezTo>
                      <a:pt x="9" y="0"/>
                      <a:pt x="6" y="1"/>
                      <a:pt x="4" y="3"/>
                    </a:cubicBezTo>
                    <a:cubicBezTo>
                      <a:pt x="2" y="5"/>
                      <a:pt x="0" y="8"/>
                      <a:pt x="0" y="11"/>
                    </a:cubicBezTo>
                    <a:cubicBezTo>
                      <a:pt x="0" y="15"/>
                      <a:pt x="2" y="18"/>
                      <a:pt x="4" y="20"/>
                    </a:cubicBezTo>
                    <a:cubicBezTo>
                      <a:pt x="6" y="23"/>
                      <a:pt x="9" y="24"/>
                      <a:pt x="12" y="24"/>
                    </a:cubicBezTo>
                    <a:cubicBezTo>
                      <a:pt x="16" y="24"/>
                      <a:pt x="19" y="23"/>
                      <a:pt x="21" y="20"/>
                    </a:cubicBezTo>
                    <a:cubicBezTo>
                      <a:pt x="24" y="18"/>
                      <a:pt x="25" y="15"/>
                      <a:pt x="25" y="11"/>
                    </a:cubicBezTo>
                    <a:cubicBezTo>
                      <a:pt x="25" y="8"/>
                      <a:pt x="24" y="5"/>
                      <a:pt x="21" y="3"/>
                    </a:cubicBezTo>
                  </a:path>
                </a:pathLst>
              </a:custGeom>
              <a:grpFill/>
              <a:ln w="9525">
                <a:noFill/>
              </a:ln>
            </p:spPr>
            <p:txBody>
              <a:bodyPr/>
              <a:lstStyle/>
              <a:p>
                <a:endParaRPr lang="zh-CN" altLang="en-US"/>
              </a:p>
            </p:txBody>
          </p:sp>
          <p:sp>
            <p:nvSpPr>
              <p:cNvPr id="636" name="Freeform 634"/>
              <p:cNvSpPr/>
              <p:nvPr/>
            </p:nvSpPr>
            <p:spPr>
              <a:xfrm>
                <a:off x="5551" y="5555"/>
                <a:ext cx="167" cy="167"/>
              </a:xfrm>
              <a:custGeom>
                <a:avLst/>
                <a:gdLst/>
                <a:ahLst/>
                <a:cxnLst>
                  <a:cxn ang="0">
                    <a:pos x="120967500" y="0"/>
                  </a:cxn>
                  <a:cxn ang="0">
                    <a:pos x="30241875" y="30241875"/>
                  </a:cxn>
                  <a:cxn ang="0">
                    <a:pos x="0" y="110886875"/>
                  </a:cxn>
                  <a:cxn ang="0">
                    <a:pos x="30241875" y="201612500"/>
                  </a:cxn>
                  <a:cxn ang="0">
                    <a:pos x="120967500" y="241935000"/>
                  </a:cxn>
                  <a:cxn ang="0">
                    <a:pos x="201612500" y="201612500"/>
                  </a:cxn>
                  <a:cxn ang="0">
                    <a:pos x="241935000" y="110886875"/>
                  </a:cxn>
                  <a:cxn ang="0">
                    <a:pos x="201612500" y="30241875"/>
                  </a:cxn>
                  <a:cxn ang="0">
                    <a:pos x="120967500" y="0"/>
                  </a:cxn>
                </a:cxnLst>
                <a:rect l="0" t="0" r="0" b="0"/>
                <a:pathLst>
                  <a:path w="24" h="24">
                    <a:moveTo>
                      <a:pt x="12" y="0"/>
                    </a:moveTo>
                    <a:cubicBezTo>
                      <a:pt x="9" y="0"/>
                      <a:pt x="6" y="1"/>
                      <a:pt x="3" y="3"/>
                    </a:cubicBezTo>
                    <a:cubicBezTo>
                      <a:pt x="1" y="5"/>
                      <a:pt x="0" y="8"/>
                      <a:pt x="0" y="11"/>
                    </a:cubicBezTo>
                    <a:cubicBezTo>
                      <a:pt x="0" y="15"/>
                      <a:pt x="1" y="18"/>
                      <a:pt x="3" y="20"/>
                    </a:cubicBezTo>
                    <a:cubicBezTo>
                      <a:pt x="6" y="23"/>
                      <a:pt x="9" y="24"/>
                      <a:pt x="12" y="24"/>
                    </a:cubicBezTo>
                    <a:cubicBezTo>
                      <a:pt x="15" y="24"/>
                      <a:pt x="18" y="23"/>
                      <a:pt x="20" y="20"/>
                    </a:cubicBezTo>
                    <a:cubicBezTo>
                      <a:pt x="23" y="18"/>
                      <a:pt x="24" y="15"/>
                      <a:pt x="24" y="11"/>
                    </a:cubicBezTo>
                    <a:cubicBezTo>
                      <a:pt x="24" y="8"/>
                      <a:pt x="23" y="5"/>
                      <a:pt x="20" y="3"/>
                    </a:cubicBezTo>
                    <a:cubicBezTo>
                      <a:pt x="18" y="1"/>
                      <a:pt x="15" y="0"/>
                      <a:pt x="12" y="0"/>
                    </a:cubicBezTo>
                  </a:path>
                </a:pathLst>
              </a:custGeom>
              <a:grpFill/>
              <a:ln w="9525">
                <a:noFill/>
              </a:ln>
            </p:spPr>
            <p:txBody>
              <a:bodyPr/>
              <a:lstStyle/>
              <a:p>
                <a:endParaRPr lang="zh-CN" altLang="en-US"/>
              </a:p>
            </p:txBody>
          </p:sp>
          <p:sp>
            <p:nvSpPr>
              <p:cNvPr id="637" name="Freeform 635"/>
              <p:cNvSpPr/>
              <p:nvPr/>
            </p:nvSpPr>
            <p:spPr>
              <a:xfrm>
                <a:off x="5551" y="5813"/>
                <a:ext cx="167" cy="164"/>
              </a:xfrm>
              <a:custGeom>
                <a:avLst/>
                <a:gdLst/>
                <a:ahLst/>
                <a:cxnLst>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 ang="0">
                    <a:pos x="120967500" y="0"/>
                  </a:cxn>
                </a:cxnLst>
                <a:rect l="0" t="0" r="0" b="0"/>
                <a:pathLst>
                  <a:path w="24" h="24">
                    <a:moveTo>
                      <a:pt x="12" y="0"/>
                    </a:move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cubicBezTo>
                      <a:pt x="18" y="1"/>
                      <a:pt x="15" y="0"/>
                      <a:pt x="12" y="0"/>
                    </a:cubicBezTo>
                  </a:path>
                </a:pathLst>
              </a:custGeom>
              <a:grpFill/>
              <a:ln w="9525">
                <a:noFill/>
              </a:ln>
            </p:spPr>
            <p:txBody>
              <a:bodyPr/>
              <a:lstStyle/>
              <a:p>
                <a:endParaRPr lang="zh-CN" altLang="en-US"/>
              </a:p>
            </p:txBody>
          </p:sp>
          <p:sp>
            <p:nvSpPr>
              <p:cNvPr id="638" name="Freeform 636"/>
              <p:cNvSpPr/>
              <p:nvPr/>
            </p:nvSpPr>
            <p:spPr>
              <a:xfrm>
                <a:off x="6064" y="5293"/>
                <a:ext cx="171" cy="167"/>
              </a:xfrm>
              <a:custGeom>
                <a:avLst/>
                <a:gdLst/>
                <a:ahLst/>
                <a:cxnLst>
                  <a:cxn ang="0">
                    <a:pos x="203307215" y="40322500"/>
                  </a:cxn>
                  <a:cxn ang="0">
                    <a:pos x="116176440" y="0"/>
                  </a:cxn>
                  <a:cxn ang="0">
                    <a:pos x="38725480" y="40322500"/>
                  </a:cxn>
                  <a:cxn ang="0">
                    <a:pos x="0" y="120967500"/>
                  </a:cxn>
                  <a:cxn ang="0">
                    <a:pos x="38725480" y="211693125"/>
                  </a:cxn>
                  <a:cxn ang="0">
                    <a:pos x="116176440" y="241935000"/>
                  </a:cxn>
                  <a:cxn ang="0">
                    <a:pos x="203307215" y="211693125"/>
                  </a:cxn>
                  <a:cxn ang="0">
                    <a:pos x="242032695" y="120967500"/>
                  </a:cxn>
                  <a:cxn ang="0">
                    <a:pos x="20330721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39" name="Freeform 637"/>
              <p:cNvSpPr/>
              <p:nvPr/>
            </p:nvSpPr>
            <p:spPr>
              <a:xfrm>
                <a:off x="3742" y="2714"/>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40" name="Freeform 638"/>
              <p:cNvSpPr/>
              <p:nvPr/>
            </p:nvSpPr>
            <p:spPr>
              <a:xfrm>
                <a:off x="3742" y="2975"/>
                <a:ext cx="167"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41935000" y="120967500"/>
                  </a:cxn>
                  <a:cxn ang="0">
                    <a:pos x="211693125" y="30241875"/>
                  </a:cxn>
                </a:cxnLst>
                <a:rect l="0" t="0" r="0" b="0"/>
                <a:pathLst>
                  <a:path w="24" h="24">
                    <a:moveTo>
                      <a:pt x="21" y="3"/>
                    </a:moveTo>
                    <a:cubicBezTo>
                      <a:pt x="18" y="1"/>
                      <a:pt x="15" y="0"/>
                      <a:pt x="12" y="0"/>
                    </a:cubicBezTo>
                    <a:cubicBezTo>
                      <a:pt x="9" y="0"/>
                      <a:pt x="6" y="1"/>
                      <a:pt x="4" y="3"/>
                    </a:cubicBezTo>
                    <a:cubicBezTo>
                      <a:pt x="2" y="6"/>
                      <a:pt x="0" y="9"/>
                      <a:pt x="0" y="12"/>
                    </a:cubicBezTo>
                    <a:cubicBezTo>
                      <a:pt x="0" y="15"/>
                      <a:pt x="2" y="18"/>
                      <a:pt x="4" y="20"/>
                    </a:cubicBezTo>
                    <a:cubicBezTo>
                      <a:pt x="6" y="23"/>
                      <a:pt x="9" y="24"/>
                      <a:pt x="12" y="24"/>
                    </a:cubicBezTo>
                    <a:cubicBezTo>
                      <a:pt x="15"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41" name="Freeform 639"/>
              <p:cNvSpPr/>
              <p:nvPr/>
            </p:nvSpPr>
            <p:spPr>
              <a:xfrm>
                <a:off x="3742" y="3230"/>
                <a:ext cx="167"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41935000" y="120967500"/>
                  </a:cxn>
                  <a:cxn ang="0">
                    <a:pos x="211693125" y="40322500"/>
                  </a:cxn>
                </a:cxnLst>
                <a:rect l="0" t="0" r="0" b="0"/>
                <a:pathLst>
                  <a:path w="24" h="24">
                    <a:moveTo>
                      <a:pt x="21" y="4"/>
                    </a:moveTo>
                    <a:cubicBezTo>
                      <a:pt x="18" y="2"/>
                      <a:pt x="15" y="0"/>
                      <a:pt x="12" y="0"/>
                    </a:cubicBezTo>
                    <a:cubicBezTo>
                      <a:pt x="9" y="0"/>
                      <a:pt x="6" y="2"/>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2" name="Freeform 640"/>
              <p:cNvSpPr/>
              <p:nvPr/>
            </p:nvSpPr>
            <p:spPr>
              <a:xfrm>
                <a:off x="3742" y="3488"/>
                <a:ext cx="167"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41935000" y="116177934"/>
                  </a:cxn>
                  <a:cxn ang="0">
                    <a:pos x="211693125" y="38725978"/>
                  </a:cxn>
                </a:cxnLst>
                <a:rect l="0" t="0" r="0" b="0"/>
                <a:pathLst>
                  <a:path w="24" h="25">
                    <a:moveTo>
                      <a:pt x="21" y="4"/>
                    </a:moveTo>
                    <a:cubicBezTo>
                      <a:pt x="18" y="2"/>
                      <a:pt x="15" y="0"/>
                      <a:pt x="12" y="0"/>
                    </a:cubicBezTo>
                    <a:cubicBezTo>
                      <a:pt x="9" y="0"/>
                      <a:pt x="6" y="2"/>
                      <a:pt x="4" y="4"/>
                    </a:cubicBezTo>
                    <a:cubicBezTo>
                      <a:pt x="2" y="6"/>
                      <a:pt x="0" y="9"/>
                      <a:pt x="0" y="12"/>
                    </a:cubicBezTo>
                    <a:cubicBezTo>
                      <a:pt x="0" y="16"/>
                      <a:pt x="2" y="19"/>
                      <a:pt x="4" y="21"/>
                    </a:cubicBezTo>
                    <a:cubicBezTo>
                      <a:pt x="6" y="24"/>
                      <a:pt x="9" y="25"/>
                      <a:pt x="12" y="25"/>
                    </a:cubicBezTo>
                    <a:cubicBezTo>
                      <a:pt x="15"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43" name="Freeform 641"/>
              <p:cNvSpPr/>
              <p:nvPr/>
            </p:nvSpPr>
            <p:spPr>
              <a:xfrm>
                <a:off x="3742" y="3749"/>
                <a:ext cx="167"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0"/>
                    </a:cubicBezTo>
                    <a:cubicBezTo>
                      <a:pt x="6" y="23"/>
                      <a:pt x="9" y="24"/>
                      <a:pt x="12" y="24"/>
                    </a:cubicBezTo>
                    <a:cubicBezTo>
                      <a:pt x="15"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4" name="Freeform 642"/>
              <p:cNvSpPr/>
              <p:nvPr/>
            </p:nvSpPr>
            <p:spPr>
              <a:xfrm>
                <a:off x="27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8" y="0"/>
                      <a:pt x="6" y="1"/>
                      <a:pt x="3" y="3"/>
                    </a:cubicBezTo>
                    <a:cubicBezTo>
                      <a:pt x="1" y="6"/>
                      <a:pt x="0" y="9"/>
                      <a:pt x="0" y="12"/>
                    </a:cubicBezTo>
                    <a:cubicBezTo>
                      <a:pt x="0" y="15"/>
                      <a:pt x="1" y="18"/>
                      <a:pt x="3" y="20"/>
                    </a:cubicBezTo>
                    <a:cubicBezTo>
                      <a:pt x="6" y="23"/>
                      <a:pt x="8"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45" name="Freeform 643"/>
              <p:cNvSpPr/>
              <p:nvPr/>
            </p:nvSpPr>
            <p:spPr>
              <a:xfrm>
                <a:off x="2972" y="2201"/>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5" y="0"/>
                      <a:pt x="12" y="0"/>
                    </a:cubicBezTo>
                    <a:cubicBezTo>
                      <a:pt x="9" y="0"/>
                      <a:pt x="6" y="1"/>
                      <a:pt x="4" y="3"/>
                    </a:cubicBezTo>
                    <a:cubicBezTo>
                      <a:pt x="1" y="6"/>
                      <a:pt x="0" y="9"/>
                      <a:pt x="0" y="12"/>
                    </a:cubicBezTo>
                    <a:cubicBezTo>
                      <a:pt x="0" y="15"/>
                      <a:pt x="1" y="18"/>
                      <a:pt x="4"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46" name="Freeform 644"/>
              <p:cNvSpPr/>
              <p:nvPr/>
            </p:nvSpPr>
            <p:spPr>
              <a:xfrm>
                <a:off x="3227" y="2201"/>
                <a:ext cx="171" cy="167"/>
              </a:xfrm>
              <a:custGeom>
                <a:avLst/>
                <a:gdLst/>
                <a:ahLst/>
                <a:cxnLst>
                  <a:cxn ang="0">
                    <a:pos x="203307215" y="30241875"/>
                  </a:cxn>
                  <a:cxn ang="0">
                    <a:pos x="116176440" y="0"/>
                  </a:cxn>
                  <a:cxn ang="0">
                    <a:pos x="38725480" y="30241875"/>
                  </a:cxn>
                  <a:cxn ang="0">
                    <a:pos x="0" y="120967500"/>
                  </a:cxn>
                  <a:cxn ang="0">
                    <a:pos x="38725480" y="201612500"/>
                  </a:cxn>
                  <a:cxn ang="0">
                    <a:pos x="116176440" y="241935000"/>
                  </a:cxn>
                  <a:cxn ang="0">
                    <a:pos x="203307215" y="201612500"/>
                  </a:cxn>
                  <a:cxn ang="0">
                    <a:pos x="242032695" y="120967500"/>
                  </a:cxn>
                  <a:cxn ang="0">
                    <a:pos x="20330721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3" y="18"/>
                      <a:pt x="25" y="15"/>
                      <a:pt x="25" y="12"/>
                    </a:cubicBezTo>
                    <a:cubicBezTo>
                      <a:pt x="25" y="9"/>
                      <a:pt x="23" y="6"/>
                      <a:pt x="21" y="3"/>
                    </a:cubicBezTo>
                  </a:path>
                </a:pathLst>
              </a:custGeom>
              <a:grpFill/>
              <a:ln w="9525">
                <a:noFill/>
              </a:ln>
            </p:spPr>
            <p:txBody>
              <a:bodyPr/>
              <a:lstStyle/>
              <a:p>
                <a:endParaRPr lang="zh-CN" altLang="en-US"/>
              </a:p>
            </p:txBody>
          </p:sp>
          <p:sp>
            <p:nvSpPr>
              <p:cNvPr id="647" name="Freeform 645"/>
              <p:cNvSpPr/>
              <p:nvPr/>
            </p:nvSpPr>
            <p:spPr>
              <a:xfrm>
                <a:off x="4000" y="2459"/>
                <a:ext cx="171" cy="164"/>
              </a:xfrm>
              <a:custGeom>
                <a:avLst/>
                <a:gdLst/>
                <a:ahLst/>
                <a:cxnLst>
                  <a:cxn ang="0">
                    <a:pos x="203307215" y="38661970"/>
                  </a:cxn>
                  <a:cxn ang="0">
                    <a:pos x="116176440" y="0"/>
                  </a:cxn>
                  <a:cxn ang="0">
                    <a:pos x="38725480" y="38661970"/>
                  </a:cxn>
                  <a:cxn ang="0">
                    <a:pos x="0" y="115982800"/>
                  </a:cxn>
                  <a:cxn ang="0">
                    <a:pos x="38725480" y="202966013"/>
                  </a:cxn>
                  <a:cxn ang="0">
                    <a:pos x="116176440" y="231962490"/>
                  </a:cxn>
                  <a:cxn ang="0">
                    <a:pos x="203307215" y="202966013"/>
                  </a:cxn>
                  <a:cxn ang="0">
                    <a:pos x="242032695" y="115982800"/>
                  </a:cxn>
                  <a:cxn ang="0">
                    <a:pos x="20330721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48" name="Freeform 646"/>
              <p:cNvSpPr/>
              <p:nvPr/>
            </p:nvSpPr>
            <p:spPr>
              <a:xfrm>
                <a:off x="3742" y="2459"/>
                <a:ext cx="167"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41935000" y="115982800"/>
                  </a:cxn>
                  <a:cxn ang="0">
                    <a:pos x="211693125" y="38661970"/>
                  </a:cxn>
                </a:cxnLst>
                <a:rect l="0" t="0" r="0" b="0"/>
                <a:pathLst>
                  <a:path w="24" h="24">
                    <a:moveTo>
                      <a:pt x="21" y="4"/>
                    </a:moveTo>
                    <a:cubicBezTo>
                      <a:pt x="18" y="1"/>
                      <a:pt x="15" y="0"/>
                      <a:pt x="12" y="0"/>
                    </a:cubicBezTo>
                    <a:cubicBezTo>
                      <a:pt x="9" y="0"/>
                      <a:pt x="6" y="1"/>
                      <a:pt x="4" y="4"/>
                    </a:cubicBezTo>
                    <a:cubicBezTo>
                      <a:pt x="2" y="6"/>
                      <a:pt x="0" y="9"/>
                      <a:pt x="0" y="12"/>
                    </a:cubicBezTo>
                    <a:cubicBezTo>
                      <a:pt x="0" y="16"/>
                      <a:pt x="2" y="18"/>
                      <a:pt x="4" y="21"/>
                    </a:cubicBezTo>
                    <a:cubicBezTo>
                      <a:pt x="6" y="23"/>
                      <a:pt x="9" y="24"/>
                      <a:pt x="12" y="24"/>
                    </a:cubicBezTo>
                    <a:cubicBezTo>
                      <a:pt x="15"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49" name="Freeform 647"/>
              <p:cNvSpPr/>
              <p:nvPr/>
            </p:nvSpPr>
            <p:spPr>
              <a:xfrm>
                <a:off x="4262" y="1685"/>
                <a:ext cx="164" cy="164"/>
              </a:xfrm>
              <a:custGeom>
                <a:avLst/>
                <a:gdLst/>
                <a:ahLst/>
                <a:cxnLst>
                  <a:cxn ang="0">
                    <a:pos x="193297930" y="38661970"/>
                  </a:cxn>
                  <a:cxn ang="0">
                    <a:pos x="115978136" y="0"/>
                  </a:cxn>
                  <a:cxn ang="0">
                    <a:pos x="38658343" y="38661970"/>
                  </a:cxn>
                  <a:cxn ang="0">
                    <a:pos x="0" y="115982800"/>
                  </a:cxn>
                  <a:cxn ang="0">
                    <a:pos x="38658343" y="193303630"/>
                  </a:cxn>
                  <a:cxn ang="0">
                    <a:pos x="115978136" y="231962490"/>
                  </a:cxn>
                  <a:cxn ang="0">
                    <a:pos x="193297930" y="193303630"/>
                  </a:cxn>
                  <a:cxn ang="0">
                    <a:pos x="231956273" y="115982800"/>
                  </a:cxn>
                  <a:cxn ang="0">
                    <a:pos x="193297930" y="38661970"/>
                  </a:cxn>
                </a:cxnLst>
                <a:rect l="0" t="0" r="0" b="0"/>
                <a:pathLst>
                  <a:path w="24" h="24">
                    <a:moveTo>
                      <a:pt x="20" y="4"/>
                    </a:moveTo>
                    <a:cubicBezTo>
                      <a:pt x="18" y="1"/>
                      <a:pt x="15" y="0"/>
                      <a:pt x="12" y="0"/>
                    </a:cubicBezTo>
                    <a:cubicBezTo>
                      <a:pt x="9" y="0"/>
                      <a:pt x="6" y="1"/>
                      <a:pt x="4" y="4"/>
                    </a:cubicBezTo>
                    <a:cubicBezTo>
                      <a:pt x="1" y="6"/>
                      <a:pt x="0" y="9"/>
                      <a:pt x="0" y="12"/>
                    </a:cubicBezTo>
                    <a:cubicBezTo>
                      <a:pt x="0" y="16"/>
                      <a:pt x="1" y="18"/>
                      <a:pt x="4"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0" name="Freeform 648"/>
              <p:cNvSpPr/>
              <p:nvPr/>
            </p:nvSpPr>
            <p:spPr>
              <a:xfrm>
                <a:off x="4262" y="194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5" y="0"/>
                      <a:pt x="12" y="0"/>
                    </a:cubicBezTo>
                    <a:cubicBezTo>
                      <a:pt x="9" y="0"/>
                      <a:pt x="6" y="2"/>
                      <a:pt x="4" y="4"/>
                    </a:cubicBezTo>
                    <a:cubicBezTo>
                      <a:pt x="1" y="6"/>
                      <a:pt x="0" y="9"/>
                      <a:pt x="0" y="12"/>
                    </a:cubicBezTo>
                    <a:cubicBezTo>
                      <a:pt x="0" y="16"/>
                      <a:pt x="1" y="19"/>
                      <a:pt x="4"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1" name="Freeform 649"/>
              <p:cNvSpPr/>
              <p:nvPr/>
            </p:nvSpPr>
            <p:spPr>
              <a:xfrm>
                <a:off x="6325" y="3230"/>
                <a:ext cx="164" cy="167"/>
              </a:xfrm>
              <a:custGeom>
                <a:avLst/>
                <a:gdLst/>
                <a:ahLst/>
                <a:cxnLst>
                  <a:cxn ang="0">
                    <a:pos x="193297930" y="40322500"/>
                  </a:cxn>
                  <a:cxn ang="0">
                    <a:pos x="115978136" y="0"/>
                  </a:cxn>
                  <a:cxn ang="0">
                    <a:pos x="38658343" y="40322500"/>
                  </a:cxn>
                  <a:cxn ang="0">
                    <a:pos x="0" y="120967500"/>
                  </a:cxn>
                  <a:cxn ang="0">
                    <a:pos x="38658343" y="211693125"/>
                  </a:cxn>
                  <a:cxn ang="0">
                    <a:pos x="115978136" y="241935000"/>
                  </a:cxn>
                  <a:cxn ang="0">
                    <a:pos x="193297930" y="211693125"/>
                  </a:cxn>
                  <a:cxn ang="0">
                    <a:pos x="231956273" y="120967500"/>
                  </a:cxn>
                  <a:cxn ang="0">
                    <a:pos x="193297930" y="40322500"/>
                  </a:cxn>
                </a:cxnLst>
                <a:rect l="0" t="0" r="0" b="0"/>
                <a:pathLst>
                  <a:path w="24" h="24">
                    <a:moveTo>
                      <a:pt x="20"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2" name="Freeform 650"/>
              <p:cNvSpPr/>
              <p:nvPr/>
            </p:nvSpPr>
            <p:spPr>
              <a:xfrm>
                <a:off x="6325" y="3488"/>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3" name="Freeform 651"/>
              <p:cNvSpPr/>
              <p:nvPr/>
            </p:nvSpPr>
            <p:spPr>
              <a:xfrm>
                <a:off x="6579" y="3488"/>
                <a:ext cx="174" cy="171"/>
              </a:xfrm>
              <a:custGeom>
                <a:avLst/>
                <a:gdLst/>
                <a:ahLst/>
                <a:cxnLst>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 ang="0">
                    <a:pos x="120967500" y="0"/>
                  </a:cxn>
                </a:cxnLst>
                <a:rect l="0" t="0" r="0" b="0"/>
                <a:pathLst>
                  <a:path w="25" h="25">
                    <a:moveTo>
                      <a:pt x="12" y="0"/>
                    </a:move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cubicBezTo>
                      <a:pt x="19" y="2"/>
                      <a:pt x="16" y="0"/>
                      <a:pt x="12" y="0"/>
                    </a:cubicBezTo>
                  </a:path>
                </a:pathLst>
              </a:custGeom>
              <a:grpFill/>
              <a:ln w="9525">
                <a:noFill/>
              </a:ln>
            </p:spPr>
            <p:txBody>
              <a:bodyPr/>
              <a:lstStyle/>
              <a:p>
                <a:endParaRPr lang="zh-CN" altLang="en-US"/>
              </a:p>
            </p:txBody>
          </p:sp>
          <p:sp>
            <p:nvSpPr>
              <p:cNvPr id="654" name="Freeform 652"/>
              <p:cNvSpPr/>
              <p:nvPr/>
            </p:nvSpPr>
            <p:spPr>
              <a:xfrm>
                <a:off x="6064" y="2714"/>
                <a:ext cx="171" cy="171"/>
              </a:xfrm>
              <a:custGeom>
                <a:avLst/>
                <a:gdLst/>
                <a:ahLst/>
                <a:cxnLst>
                  <a:cxn ang="0">
                    <a:pos x="203307215" y="38725978"/>
                  </a:cxn>
                  <a:cxn ang="0">
                    <a:pos x="116176440" y="0"/>
                  </a:cxn>
                  <a:cxn ang="0">
                    <a:pos x="38725480" y="38725978"/>
                  </a:cxn>
                  <a:cxn ang="0">
                    <a:pos x="0" y="116177934"/>
                  </a:cxn>
                  <a:cxn ang="0">
                    <a:pos x="38725480" y="203312940"/>
                  </a:cxn>
                  <a:cxn ang="0">
                    <a:pos x="116176440" y="242038918"/>
                  </a:cxn>
                  <a:cxn ang="0">
                    <a:pos x="203307215" y="203312940"/>
                  </a:cxn>
                  <a:cxn ang="0">
                    <a:pos x="242032695" y="116177934"/>
                  </a:cxn>
                  <a:cxn ang="0">
                    <a:pos x="20330721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55" name="Freeform 653"/>
              <p:cNvSpPr/>
              <p:nvPr/>
            </p:nvSpPr>
            <p:spPr>
              <a:xfrm>
                <a:off x="6325" y="2975"/>
                <a:ext cx="164" cy="167"/>
              </a:xfrm>
              <a:custGeom>
                <a:avLst/>
                <a:gdLst/>
                <a:ahLst/>
                <a:cxnLst>
                  <a:cxn ang="0">
                    <a:pos x="193297930" y="30241875"/>
                  </a:cxn>
                  <a:cxn ang="0">
                    <a:pos x="115978136" y="0"/>
                  </a:cxn>
                  <a:cxn ang="0">
                    <a:pos x="38658343" y="30241875"/>
                  </a:cxn>
                  <a:cxn ang="0">
                    <a:pos x="0" y="120967500"/>
                  </a:cxn>
                  <a:cxn ang="0">
                    <a:pos x="38658343" y="201612500"/>
                  </a:cxn>
                  <a:cxn ang="0">
                    <a:pos x="115978136" y="241935000"/>
                  </a:cxn>
                  <a:cxn ang="0">
                    <a:pos x="193297930" y="201612500"/>
                  </a:cxn>
                  <a:cxn ang="0">
                    <a:pos x="231956273" y="120967500"/>
                  </a:cxn>
                  <a:cxn ang="0">
                    <a:pos x="193297930" y="30241875"/>
                  </a:cxn>
                </a:cxnLst>
                <a:rect l="0" t="0" r="0" b="0"/>
                <a:pathLst>
                  <a:path w="24" h="24">
                    <a:moveTo>
                      <a:pt x="20"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56" name="Freeform 654"/>
              <p:cNvSpPr/>
              <p:nvPr/>
            </p:nvSpPr>
            <p:spPr>
              <a:xfrm>
                <a:off x="6579"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657" name="Freeform 655"/>
              <p:cNvSpPr/>
              <p:nvPr/>
            </p:nvSpPr>
            <p:spPr>
              <a:xfrm>
                <a:off x="6841"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58" name="Freeform 656"/>
              <p:cNvSpPr/>
              <p:nvPr/>
            </p:nvSpPr>
            <p:spPr>
              <a:xfrm>
                <a:off x="6841"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59" name="Freeform 657"/>
              <p:cNvSpPr/>
              <p:nvPr/>
            </p:nvSpPr>
            <p:spPr>
              <a:xfrm>
                <a:off x="6841"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60" name="Freeform 658"/>
              <p:cNvSpPr/>
              <p:nvPr/>
            </p:nvSpPr>
            <p:spPr>
              <a:xfrm>
                <a:off x="6841"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61" name="Freeform 659"/>
              <p:cNvSpPr/>
              <p:nvPr/>
            </p:nvSpPr>
            <p:spPr>
              <a:xfrm>
                <a:off x="6841"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62" name="Freeform 660"/>
              <p:cNvSpPr/>
              <p:nvPr/>
            </p:nvSpPr>
            <p:spPr>
              <a:xfrm>
                <a:off x="6325" y="1424"/>
                <a:ext cx="164" cy="171"/>
              </a:xfrm>
              <a:custGeom>
                <a:avLst/>
                <a:gdLst/>
                <a:ahLst/>
                <a:cxnLst>
                  <a:cxn ang="0">
                    <a:pos x="193297930" y="38725978"/>
                  </a:cxn>
                  <a:cxn ang="0">
                    <a:pos x="115978136" y="0"/>
                  </a:cxn>
                  <a:cxn ang="0">
                    <a:pos x="38658343" y="38725978"/>
                  </a:cxn>
                  <a:cxn ang="0">
                    <a:pos x="0" y="116177934"/>
                  </a:cxn>
                  <a:cxn ang="0">
                    <a:pos x="38658343" y="203312940"/>
                  </a:cxn>
                  <a:cxn ang="0">
                    <a:pos x="115978136" y="242038918"/>
                  </a:cxn>
                  <a:cxn ang="0">
                    <a:pos x="193297930" y="203312940"/>
                  </a:cxn>
                  <a:cxn ang="0">
                    <a:pos x="231956273" y="116177934"/>
                  </a:cxn>
                  <a:cxn ang="0">
                    <a:pos x="193297930" y="38725978"/>
                  </a:cxn>
                </a:cxnLst>
                <a:rect l="0" t="0" r="0" b="0"/>
                <a:pathLst>
                  <a:path w="24" h="25">
                    <a:moveTo>
                      <a:pt x="20"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63" name="Freeform 661"/>
              <p:cNvSpPr/>
              <p:nvPr/>
            </p:nvSpPr>
            <p:spPr>
              <a:xfrm>
                <a:off x="6841"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64" name="Freeform 662"/>
              <p:cNvSpPr/>
              <p:nvPr/>
            </p:nvSpPr>
            <p:spPr>
              <a:xfrm>
                <a:off x="7099"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65" name="Freeform 663"/>
              <p:cNvSpPr/>
              <p:nvPr/>
            </p:nvSpPr>
            <p:spPr>
              <a:xfrm>
                <a:off x="7099"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66" name="Freeform 664"/>
              <p:cNvSpPr/>
              <p:nvPr/>
            </p:nvSpPr>
            <p:spPr>
              <a:xfrm>
                <a:off x="7099"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67" name="Freeform 665"/>
              <p:cNvSpPr/>
              <p:nvPr/>
            </p:nvSpPr>
            <p:spPr>
              <a:xfrm>
                <a:off x="7099"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68" name="Freeform 666"/>
              <p:cNvSpPr/>
              <p:nvPr/>
            </p:nvSpPr>
            <p:spPr>
              <a:xfrm>
                <a:off x="7099"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69" name="Freeform 667"/>
              <p:cNvSpPr/>
              <p:nvPr/>
            </p:nvSpPr>
            <p:spPr>
              <a:xfrm>
                <a:off x="7099"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1" y="6"/>
                      <a:pt x="0" y="9"/>
                      <a:pt x="0" y="12"/>
                    </a:cubicBezTo>
                    <a:cubicBezTo>
                      <a:pt x="0" y="16"/>
                      <a:pt x="1"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70" name="Freeform 668"/>
              <p:cNvSpPr/>
              <p:nvPr/>
            </p:nvSpPr>
            <p:spPr>
              <a:xfrm>
                <a:off x="7099" y="271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71" name="Freeform 669"/>
              <p:cNvSpPr/>
              <p:nvPr/>
            </p:nvSpPr>
            <p:spPr>
              <a:xfrm>
                <a:off x="7099" y="2975"/>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72" name="Freeform 670"/>
              <p:cNvSpPr/>
              <p:nvPr/>
            </p:nvSpPr>
            <p:spPr>
              <a:xfrm>
                <a:off x="7353"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3" name="Freeform 671"/>
              <p:cNvSpPr/>
              <p:nvPr/>
            </p:nvSpPr>
            <p:spPr>
              <a:xfrm>
                <a:off x="7353"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4" name="Freeform 672"/>
              <p:cNvSpPr/>
              <p:nvPr/>
            </p:nvSpPr>
            <p:spPr>
              <a:xfrm>
                <a:off x="7353" y="1685"/>
                <a:ext cx="174" cy="164"/>
              </a:xfrm>
              <a:custGeom>
                <a:avLst/>
                <a:gdLst/>
                <a:ahLst/>
                <a:cxnLst>
                  <a:cxn ang="0">
                    <a:pos x="211693125" y="38661970"/>
                  </a:cxn>
                  <a:cxn ang="0">
                    <a:pos x="120967500" y="0"/>
                  </a:cxn>
                  <a:cxn ang="0">
                    <a:pos x="40322500" y="38661970"/>
                  </a:cxn>
                  <a:cxn ang="0">
                    <a:pos x="0" y="115982800"/>
                  </a:cxn>
                  <a:cxn ang="0">
                    <a:pos x="40322500" y="193303630"/>
                  </a:cxn>
                  <a:cxn ang="0">
                    <a:pos x="120967500" y="231962490"/>
                  </a:cxn>
                  <a:cxn ang="0">
                    <a:pos x="211693125" y="193303630"/>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9" y="23"/>
                      <a:pt x="21" y="20"/>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5" name="Freeform 673"/>
              <p:cNvSpPr/>
              <p:nvPr/>
            </p:nvSpPr>
            <p:spPr>
              <a:xfrm>
                <a:off x="7353" y="1940"/>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6" name="Freeform 674"/>
              <p:cNvSpPr/>
              <p:nvPr/>
            </p:nvSpPr>
            <p:spPr>
              <a:xfrm>
                <a:off x="7353" y="220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77" name="Freeform 675"/>
              <p:cNvSpPr/>
              <p:nvPr/>
            </p:nvSpPr>
            <p:spPr>
              <a:xfrm>
                <a:off x="7353" y="2459"/>
                <a:ext cx="174" cy="164"/>
              </a:xfrm>
              <a:custGeom>
                <a:avLst/>
                <a:gdLst/>
                <a:ahLst/>
                <a:cxnLst>
                  <a:cxn ang="0">
                    <a:pos x="211693125" y="38661970"/>
                  </a:cxn>
                  <a:cxn ang="0">
                    <a:pos x="120967500" y="0"/>
                  </a:cxn>
                  <a:cxn ang="0">
                    <a:pos x="40322500" y="38661970"/>
                  </a:cxn>
                  <a:cxn ang="0">
                    <a:pos x="0" y="115982800"/>
                  </a:cxn>
                  <a:cxn ang="0">
                    <a:pos x="40322500" y="202966013"/>
                  </a:cxn>
                  <a:cxn ang="0">
                    <a:pos x="120967500" y="231962490"/>
                  </a:cxn>
                  <a:cxn ang="0">
                    <a:pos x="211693125" y="202966013"/>
                  </a:cxn>
                  <a:cxn ang="0">
                    <a:pos x="252015625" y="115982800"/>
                  </a:cxn>
                  <a:cxn ang="0">
                    <a:pos x="211693125" y="38661970"/>
                  </a:cxn>
                </a:cxnLst>
                <a:rect l="0" t="0" r="0" b="0"/>
                <a:pathLst>
                  <a:path w="25" h="24">
                    <a:moveTo>
                      <a:pt x="21" y="4"/>
                    </a:moveTo>
                    <a:cubicBezTo>
                      <a:pt x="19"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9" y="23"/>
                      <a:pt x="21" y="21"/>
                    </a:cubicBezTo>
                    <a:cubicBezTo>
                      <a:pt x="24" y="18"/>
                      <a:pt x="25" y="16"/>
                      <a:pt x="25" y="12"/>
                    </a:cubicBezTo>
                    <a:cubicBezTo>
                      <a:pt x="25" y="9"/>
                      <a:pt x="24" y="6"/>
                      <a:pt x="21" y="4"/>
                    </a:cubicBezTo>
                  </a:path>
                </a:pathLst>
              </a:custGeom>
              <a:grpFill/>
              <a:ln w="9525">
                <a:noFill/>
              </a:ln>
            </p:spPr>
            <p:txBody>
              <a:bodyPr/>
              <a:lstStyle/>
              <a:p>
                <a:endParaRPr lang="zh-CN" altLang="en-US"/>
              </a:p>
            </p:txBody>
          </p:sp>
          <p:sp>
            <p:nvSpPr>
              <p:cNvPr id="678" name="Freeform 676"/>
              <p:cNvSpPr/>
              <p:nvPr/>
            </p:nvSpPr>
            <p:spPr>
              <a:xfrm>
                <a:off x="7353" y="271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79" name="Freeform 677"/>
              <p:cNvSpPr/>
              <p:nvPr/>
            </p:nvSpPr>
            <p:spPr>
              <a:xfrm>
                <a:off x="7614" y="1166"/>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0" name="Freeform 678"/>
              <p:cNvSpPr/>
              <p:nvPr/>
            </p:nvSpPr>
            <p:spPr>
              <a:xfrm>
                <a:off x="7614" y="1424"/>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4"/>
                      <a:pt x="9" y="25"/>
                      <a:pt x="12"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1" name="Freeform 679"/>
              <p:cNvSpPr/>
              <p:nvPr/>
            </p:nvSpPr>
            <p:spPr>
              <a:xfrm>
                <a:off x="7614" y="1685"/>
                <a:ext cx="167" cy="164"/>
              </a:xfrm>
              <a:custGeom>
                <a:avLst/>
                <a:gdLst/>
                <a:ahLst/>
                <a:cxnLst>
                  <a:cxn ang="0">
                    <a:pos x="201612500" y="38661970"/>
                  </a:cxn>
                  <a:cxn ang="0">
                    <a:pos x="120967500" y="0"/>
                  </a:cxn>
                  <a:cxn ang="0">
                    <a:pos x="30241875" y="38661970"/>
                  </a:cxn>
                  <a:cxn ang="0">
                    <a:pos x="0" y="115982800"/>
                  </a:cxn>
                  <a:cxn ang="0">
                    <a:pos x="30241875" y="193303630"/>
                  </a:cxn>
                  <a:cxn ang="0">
                    <a:pos x="120967500" y="231962490"/>
                  </a:cxn>
                  <a:cxn ang="0">
                    <a:pos x="201612500" y="193303630"/>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0"/>
                    </a:cubicBezTo>
                    <a:cubicBezTo>
                      <a:pt x="6" y="23"/>
                      <a:pt x="9" y="24"/>
                      <a:pt x="12"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2" name="Freeform 680"/>
              <p:cNvSpPr/>
              <p:nvPr/>
            </p:nvSpPr>
            <p:spPr>
              <a:xfrm>
                <a:off x="7614" y="1940"/>
                <a:ext cx="167" cy="167"/>
              </a:xfrm>
              <a:custGeom>
                <a:avLst/>
                <a:gdLst/>
                <a:ahLst/>
                <a:cxnLst>
                  <a:cxn ang="0">
                    <a:pos x="201612500" y="40322500"/>
                  </a:cxn>
                  <a:cxn ang="0">
                    <a:pos x="120967500" y="0"/>
                  </a:cxn>
                  <a:cxn ang="0">
                    <a:pos x="30241875" y="40322500"/>
                  </a:cxn>
                  <a:cxn ang="0">
                    <a:pos x="0" y="120967500"/>
                  </a:cxn>
                  <a:cxn ang="0">
                    <a:pos x="30241875" y="211693125"/>
                  </a:cxn>
                  <a:cxn ang="0">
                    <a:pos x="120967500" y="241935000"/>
                  </a:cxn>
                  <a:cxn ang="0">
                    <a:pos x="201612500" y="211693125"/>
                  </a:cxn>
                  <a:cxn ang="0">
                    <a:pos x="241935000" y="120967500"/>
                  </a:cxn>
                  <a:cxn ang="0">
                    <a:pos x="201612500" y="40322500"/>
                  </a:cxn>
                </a:cxnLst>
                <a:rect l="0" t="0" r="0" b="0"/>
                <a:pathLst>
                  <a:path w="24" h="24">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4"/>
                      <a:pt x="12" y="24"/>
                    </a:cubicBezTo>
                    <a:cubicBezTo>
                      <a:pt x="15" y="24"/>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83" name="Freeform 681"/>
              <p:cNvSpPr/>
              <p:nvPr/>
            </p:nvSpPr>
            <p:spPr>
              <a:xfrm>
                <a:off x="7614" y="220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84" name="Freeform 682"/>
              <p:cNvSpPr/>
              <p:nvPr/>
            </p:nvSpPr>
            <p:spPr>
              <a:xfrm>
                <a:off x="7614" y="2459"/>
                <a:ext cx="167" cy="164"/>
              </a:xfrm>
              <a:custGeom>
                <a:avLst/>
                <a:gdLst/>
                <a:ahLst/>
                <a:cxnLst>
                  <a:cxn ang="0">
                    <a:pos x="201612500" y="38661970"/>
                  </a:cxn>
                  <a:cxn ang="0">
                    <a:pos x="120967500" y="0"/>
                  </a:cxn>
                  <a:cxn ang="0">
                    <a:pos x="30241875" y="38661970"/>
                  </a:cxn>
                  <a:cxn ang="0">
                    <a:pos x="0" y="115982800"/>
                  </a:cxn>
                  <a:cxn ang="0">
                    <a:pos x="30241875" y="202966013"/>
                  </a:cxn>
                  <a:cxn ang="0">
                    <a:pos x="120967500" y="231962490"/>
                  </a:cxn>
                  <a:cxn ang="0">
                    <a:pos x="201612500" y="202966013"/>
                  </a:cxn>
                  <a:cxn ang="0">
                    <a:pos x="241935000" y="115982800"/>
                  </a:cxn>
                  <a:cxn ang="0">
                    <a:pos x="201612500" y="38661970"/>
                  </a:cxn>
                </a:cxnLst>
                <a:rect l="0" t="0" r="0" b="0"/>
                <a:pathLst>
                  <a:path w="24" h="24">
                    <a:moveTo>
                      <a:pt x="20" y="4"/>
                    </a:moveTo>
                    <a:cubicBezTo>
                      <a:pt x="18" y="1"/>
                      <a:pt x="15" y="0"/>
                      <a:pt x="12" y="0"/>
                    </a:cubicBezTo>
                    <a:cubicBezTo>
                      <a:pt x="9" y="0"/>
                      <a:pt x="6" y="1"/>
                      <a:pt x="3" y="4"/>
                    </a:cubicBezTo>
                    <a:cubicBezTo>
                      <a:pt x="1" y="6"/>
                      <a:pt x="0" y="9"/>
                      <a:pt x="0" y="12"/>
                    </a:cubicBezTo>
                    <a:cubicBezTo>
                      <a:pt x="0" y="16"/>
                      <a:pt x="1" y="18"/>
                      <a:pt x="3" y="21"/>
                    </a:cubicBezTo>
                    <a:cubicBezTo>
                      <a:pt x="6" y="23"/>
                      <a:pt x="9" y="24"/>
                      <a:pt x="12" y="24"/>
                    </a:cubicBezTo>
                    <a:cubicBezTo>
                      <a:pt x="15" y="24"/>
                      <a:pt x="18" y="23"/>
                      <a:pt x="20" y="21"/>
                    </a:cubicBezTo>
                    <a:cubicBezTo>
                      <a:pt x="23" y="18"/>
                      <a:pt x="24" y="16"/>
                      <a:pt x="24" y="12"/>
                    </a:cubicBezTo>
                    <a:cubicBezTo>
                      <a:pt x="24" y="9"/>
                      <a:pt x="23" y="6"/>
                      <a:pt x="20" y="4"/>
                    </a:cubicBezTo>
                  </a:path>
                </a:pathLst>
              </a:custGeom>
              <a:grpFill/>
              <a:ln w="9525">
                <a:noFill/>
              </a:ln>
            </p:spPr>
            <p:txBody>
              <a:bodyPr/>
              <a:lstStyle/>
              <a:p>
                <a:endParaRPr lang="zh-CN" altLang="en-US"/>
              </a:p>
            </p:txBody>
          </p:sp>
          <p:sp>
            <p:nvSpPr>
              <p:cNvPr id="685" name="Freeform 683"/>
              <p:cNvSpPr/>
              <p:nvPr/>
            </p:nvSpPr>
            <p:spPr>
              <a:xfrm>
                <a:off x="7872" y="1166"/>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86" name="Freeform 684"/>
              <p:cNvSpPr/>
              <p:nvPr/>
            </p:nvSpPr>
            <p:spPr>
              <a:xfrm>
                <a:off x="7872" y="1424"/>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8" y="24"/>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87" name="Freeform 685"/>
              <p:cNvSpPr/>
              <p:nvPr/>
            </p:nvSpPr>
            <p:spPr>
              <a:xfrm>
                <a:off x="7872" y="1685"/>
                <a:ext cx="164" cy="164"/>
              </a:xfrm>
              <a:custGeom>
                <a:avLst/>
                <a:gdLst/>
                <a:ahLst/>
                <a:cxnLst>
                  <a:cxn ang="0">
                    <a:pos x="202963293" y="38661970"/>
                  </a:cxn>
                  <a:cxn ang="0">
                    <a:pos x="115978136" y="0"/>
                  </a:cxn>
                  <a:cxn ang="0">
                    <a:pos x="38658343" y="38661970"/>
                  </a:cxn>
                  <a:cxn ang="0">
                    <a:pos x="0" y="115982800"/>
                  </a:cxn>
                  <a:cxn ang="0">
                    <a:pos x="38658343" y="193303630"/>
                  </a:cxn>
                  <a:cxn ang="0">
                    <a:pos x="115978136" y="231962490"/>
                  </a:cxn>
                  <a:cxn ang="0">
                    <a:pos x="202963293" y="193303630"/>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0"/>
                    </a:cubicBezTo>
                    <a:cubicBezTo>
                      <a:pt x="6" y="23"/>
                      <a:pt x="9" y="24"/>
                      <a:pt x="12" y="24"/>
                    </a:cubicBezTo>
                    <a:cubicBezTo>
                      <a:pt x="16" y="24"/>
                      <a:pt x="18" y="23"/>
                      <a:pt x="21" y="20"/>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688" name="Freeform 686"/>
              <p:cNvSpPr/>
              <p:nvPr/>
            </p:nvSpPr>
            <p:spPr>
              <a:xfrm>
                <a:off x="7872" y="1940"/>
                <a:ext cx="164" cy="167"/>
              </a:xfrm>
              <a:custGeom>
                <a:avLst/>
                <a:gdLst/>
                <a:ahLst/>
                <a:cxnLst>
                  <a:cxn ang="0">
                    <a:pos x="202963293" y="40322500"/>
                  </a:cxn>
                  <a:cxn ang="0">
                    <a:pos x="115978136" y="0"/>
                  </a:cxn>
                  <a:cxn ang="0">
                    <a:pos x="38658343" y="40322500"/>
                  </a:cxn>
                  <a:cxn ang="0">
                    <a:pos x="0" y="120967500"/>
                  </a:cxn>
                  <a:cxn ang="0">
                    <a:pos x="38658343" y="211693125"/>
                  </a:cxn>
                  <a:cxn ang="0">
                    <a:pos x="115978136" y="241935000"/>
                  </a:cxn>
                  <a:cxn ang="0">
                    <a:pos x="202963293" y="211693125"/>
                  </a:cxn>
                  <a:cxn ang="0">
                    <a:pos x="231956273" y="120967500"/>
                  </a:cxn>
                  <a:cxn ang="0">
                    <a:pos x="202963293" y="40322500"/>
                  </a:cxn>
                </a:cxnLst>
                <a:rect l="0" t="0" r="0" b="0"/>
                <a:pathLst>
                  <a:path w="24" h="24">
                    <a:moveTo>
                      <a:pt x="21" y="4"/>
                    </a:moveTo>
                    <a:cubicBezTo>
                      <a:pt x="18" y="2"/>
                      <a:pt x="16" y="0"/>
                      <a:pt x="12" y="0"/>
                    </a:cubicBezTo>
                    <a:cubicBezTo>
                      <a:pt x="9" y="0"/>
                      <a:pt x="6" y="2"/>
                      <a:pt x="4" y="4"/>
                    </a:cubicBezTo>
                    <a:cubicBezTo>
                      <a:pt x="2" y="6"/>
                      <a:pt x="0" y="9"/>
                      <a:pt x="0" y="12"/>
                    </a:cubicBezTo>
                    <a:cubicBezTo>
                      <a:pt x="0" y="16"/>
                      <a:pt x="2" y="19"/>
                      <a:pt x="4" y="21"/>
                    </a:cubicBezTo>
                    <a:cubicBezTo>
                      <a:pt x="6" y="23"/>
                      <a:pt x="9" y="24"/>
                      <a:pt x="12" y="24"/>
                    </a:cubicBezTo>
                    <a:cubicBezTo>
                      <a:pt x="16" y="24"/>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89" name="Freeform 687"/>
              <p:cNvSpPr/>
              <p:nvPr/>
            </p:nvSpPr>
            <p:spPr>
              <a:xfrm>
                <a:off x="7872" y="220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0" name="Freeform 688"/>
              <p:cNvSpPr/>
              <p:nvPr/>
            </p:nvSpPr>
            <p:spPr>
              <a:xfrm>
                <a:off x="7099" y="650"/>
                <a:ext cx="164" cy="171"/>
              </a:xfrm>
              <a:custGeom>
                <a:avLst/>
                <a:gdLst/>
                <a:ahLst/>
                <a:cxnLst>
                  <a:cxn ang="0">
                    <a:pos x="202963293" y="38725978"/>
                  </a:cxn>
                  <a:cxn ang="0">
                    <a:pos x="115978136" y="0"/>
                  </a:cxn>
                  <a:cxn ang="0">
                    <a:pos x="38658343" y="38725978"/>
                  </a:cxn>
                  <a:cxn ang="0">
                    <a:pos x="0" y="116177934"/>
                  </a:cxn>
                  <a:cxn ang="0">
                    <a:pos x="38658343" y="203312940"/>
                  </a:cxn>
                  <a:cxn ang="0">
                    <a:pos x="115978136" y="242038918"/>
                  </a:cxn>
                  <a:cxn ang="0">
                    <a:pos x="202963293" y="203312940"/>
                  </a:cxn>
                  <a:cxn ang="0">
                    <a:pos x="231956273" y="116177934"/>
                  </a:cxn>
                  <a:cxn ang="0">
                    <a:pos x="202963293" y="38725978"/>
                  </a:cxn>
                </a:cxnLst>
                <a:rect l="0" t="0" r="0" b="0"/>
                <a:pathLst>
                  <a:path w="24" h="25">
                    <a:moveTo>
                      <a:pt x="21" y="4"/>
                    </a:moveTo>
                    <a:cubicBezTo>
                      <a:pt x="18" y="2"/>
                      <a:pt x="16" y="0"/>
                      <a:pt x="12" y="0"/>
                    </a:cubicBezTo>
                    <a:cubicBezTo>
                      <a:pt x="9" y="0"/>
                      <a:pt x="6" y="2"/>
                      <a:pt x="4" y="4"/>
                    </a:cubicBezTo>
                    <a:cubicBezTo>
                      <a:pt x="1" y="6"/>
                      <a:pt x="0" y="9"/>
                      <a:pt x="0" y="12"/>
                    </a:cubicBezTo>
                    <a:cubicBezTo>
                      <a:pt x="0" y="16"/>
                      <a:pt x="1" y="19"/>
                      <a:pt x="4" y="21"/>
                    </a:cubicBezTo>
                    <a:cubicBezTo>
                      <a:pt x="6" y="23"/>
                      <a:pt x="9" y="25"/>
                      <a:pt x="12" y="25"/>
                    </a:cubicBezTo>
                    <a:cubicBezTo>
                      <a:pt x="16" y="25"/>
                      <a:pt x="18" y="23"/>
                      <a:pt x="21" y="21"/>
                    </a:cubicBezTo>
                    <a:cubicBezTo>
                      <a:pt x="23" y="19"/>
                      <a:pt x="24" y="16"/>
                      <a:pt x="24" y="12"/>
                    </a:cubicBezTo>
                    <a:cubicBezTo>
                      <a:pt x="24" y="9"/>
                      <a:pt x="23" y="6"/>
                      <a:pt x="21" y="4"/>
                    </a:cubicBezTo>
                  </a:path>
                </a:pathLst>
              </a:custGeom>
              <a:grpFill/>
              <a:ln w="9525">
                <a:noFill/>
              </a:ln>
            </p:spPr>
            <p:txBody>
              <a:bodyPr/>
              <a:lstStyle/>
              <a:p>
                <a:endParaRPr lang="zh-CN" altLang="en-US"/>
              </a:p>
            </p:txBody>
          </p:sp>
          <p:sp>
            <p:nvSpPr>
              <p:cNvPr id="691" name="Freeform 689"/>
              <p:cNvSpPr/>
              <p:nvPr/>
            </p:nvSpPr>
            <p:spPr>
              <a:xfrm>
                <a:off x="7099"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1" y="6"/>
                      <a:pt x="0" y="9"/>
                      <a:pt x="0" y="12"/>
                    </a:cubicBezTo>
                    <a:cubicBezTo>
                      <a:pt x="0" y="15"/>
                      <a:pt x="1"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2" name="Freeform 690"/>
              <p:cNvSpPr/>
              <p:nvPr/>
            </p:nvSpPr>
            <p:spPr>
              <a:xfrm>
                <a:off x="7353" y="650"/>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3"/>
                      <a:pt x="9" y="25"/>
                      <a:pt x="12" y="25"/>
                    </a:cubicBezTo>
                    <a:cubicBezTo>
                      <a:pt x="16" y="25"/>
                      <a:pt x="19" y="23"/>
                      <a:pt x="21" y="21"/>
                    </a:cubicBezTo>
                    <a:cubicBezTo>
                      <a:pt x="24" y="19"/>
                      <a:pt x="25" y="16"/>
                      <a:pt x="25" y="12"/>
                    </a:cubicBezTo>
                    <a:cubicBezTo>
                      <a:pt x="25" y="9"/>
                      <a:pt x="24" y="6"/>
                      <a:pt x="21" y="4"/>
                    </a:cubicBezTo>
                  </a:path>
                </a:pathLst>
              </a:custGeom>
              <a:grpFill/>
              <a:ln w="9525">
                <a:noFill/>
              </a:ln>
            </p:spPr>
            <p:txBody>
              <a:bodyPr/>
              <a:lstStyle/>
              <a:p>
                <a:endParaRPr lang="zh-CN" altLang="en-US"/>
              </a:p>
            </p:txBody>
          </p:sp>
          <p:sp>
            <p:nvSpPr>
              <p:cNvPr id="693" name="Freeform 691"/>
              <p:cNvSpPr/>
              <p:nvPr/>
            </p:nvSpPr>
            <p:spPr>
              <a:xfrm>
                <a:off x="7353" y="911"/>
                <a:ext cx="174" cy="167"/>
              </a:xfrm>
              <a:custGeom>
                <a:avLst/>
                <a:gdLst/>
                <a:ahLst/>
                <a:cxnLst>
                  <a:cxn ang="0">
                    <a:pos x="211693125" y="30241875"/>
                  </a:cxn>
                  <a:cxn ang="0">
                    <a:pos x="120967500" y="0"/>
                  </a:cxn>
                  <a:cxn ang="0">
                    <a:pos x="40322500" y="30241875"/>
                  </a:cxn>
                  <a:cxn ang="0">
                    <a:pos x="0" y="120967500"/>
                  </a:cxn>
                  <a:cxn ang="0">
                    <a:pos x="40322500" y="201612500"/>
                  </a:cxn>
                  <a:cxn ang="0">
                    <a:pos x="120967500" y="241935000"/>
                  </a:cxn>
                  <a:cxn ang="0">
                    <a:pos x="211693125" y="201612500"/>
                  </a:cxn>
                  <a:cxn ang="0">
                    <a:pos x="252015625" y="120967500"/>
                  </a:cxn>
                  <a:cxn ang="0">
                    <a:pos x="211693125" y="30241875"/>
                  </a:cxn>
                </a:cxnLst>
                <a:rect l="0" t="0" r="0" b="0"/>
                <a:pathLst>
                  <a:path w="25" h="24">
                    <a:moveTo>
                      <a:pt x="21" y="3"/>
                    </a:moveTo>
                    <a:cubicBezTo>
                      <a:pt x="19"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9" y="23"/>
                      <a:pt x="21" y="20"/>
                    </a:cubicBezTo>
                    <a:cubicBezTo>
                      <a:pt x="24" y="18"/>
                      <a:pt x="25" y="15"/>
                      <a:pt x="25" y="12"/>
                    </a:cubicBezTo>
                    <a:cubicBezTo>
                      <a:pt x="25" y="9"/>
                      <a:pt x="24" y="6"/>
                      <a:pt x="21" y="3"/>
                    </a:cubicBezTo>
                  </a:path>
                </a:pathLst>
              </a:custGeom>
              <a:grpFill/>
              <a:ln w="9525">
                <a:noFill/>
              </a:ln>
            </p:spPr>
            <p:txBody>
              <a:bodyPr/>
              <a:lstStyle/>
              <a:p>
                <a:endParaRPr lang="zh-CN" altLang="en-US"/>
              </a:p>
            </p:txBody>
          </p:sp>
          <p:sp>
            <p:nvSpPr>
              <p:cNvPr id="694" name="Freeform 692"/>
              <p:cNvSpPr/>
              <p:nvPr/>
            </p:nvSpPr>
            <p:spPr>
              <a:xfrm>
                <a:off x="7614" y="650"/>
                <a:ext cx="167" cy="171"/>
              </a:xfrm>
              <a:custGeom>
                <a:avLst/>
                <a:gdLst/>
                <a:ahLst/>
                <a:cxnLst>
                  <a:cxn ang="0">
                    <a:pos x="201612500" y="38725978"/>
                  </a:cxn>
                  <a:cxn ang="0">
                    <a:pos x="120967500" y="0"/>
                  </a:cxn>
                  <a:cxn ang="0">
                    <a:pos x="30241875" y="38725978"/>
                  </a:cxn>
                  <a:cxn ang="0">
                    <a:pos x="0" y="116177934"/>
                  </a:cxn>
                  <a:cxn ang="0">
                    <a:pos x="30241875" y="203312940"/>
                  </a:cxn>
                  <a:cxn ang="0">
                    <a:pos x="120967500" y="242038918"/>
                  </a:cxn>
                  <a:cxn ang="0">
                    <a:pos x="201612500" y="203312940"/>
                  </a:cxn>
                  <a:cxn ang="0">
                    <a:pos x="241935000" y="116177934"/>
                  </a:cxn>
                  <a:cxn ang="0">
                    <a:pos x="201612500" y="38725978"/>
                  </a:cxn>
                </a:cxnLst>
                <a:rect l="0" t="0" r="0" b="0"/>
                <a:pathLst>
                  <a:path w="24" h="25">
                    <a:moveTo>
                      <a:pt x="20" y="4"/>
                    </a:moveTo>
                    <a:cubicBezTo>
                      <a:pt x="18" y="2"/>
                      <a:pt x="15" y="0"/>
                      <a:pt x="12" y="0"/>
                    </a:cubicBezTo>
                    <a:cubicBezTo>
                      <a:pt x="9" y="0"/>
                      <a:pt x="6" y="2"/>
                      <a:pt x="3" y="4"/>
                    </a:cubicBezTo>
                    <a:cubicBezTo>
                      <a:pt x="1" y="6"/>
                      <a:pt x="0" y="9"/>
                      <a:pt x="0" y="12"/>
                    </a:cubicBezTo>
                    <a:cubicBezTo>
                      <a:pt x="0" y="16"/>
                      <a:pt x="1" y="19"/>
                      <a:pt x="3" y="21"/>
                    </a:cubicBezTo>
                    <a:cubicBezTo>
                      <a:pt x="6" y="23"/>
                      <a:pt x="9" y="25"/>
                      <a:pt x="12" y="25"/>
                    </a:cubicBezTo>
                    <a:cubicBezTo>
                      <a:pt x="15" y="25"/>
                      <a:pt x="18" y="23"/>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695" name="Freeform 693"/>
              <p:cNvSpPr/>
              <p:nvPr/>
            </p:nvSpPr>
            <p:spPr>
              <a:xfrm>
                <a:off x="7614" y="911"/>
                <a:ext cx="167" cy="167"/>
              </a:xfrm>
              <a:custGeom>
                <a:avLst/>
                <a:gdLst/>
                <a:ahLst/>
                <a:cxnLst>
                  <a:cxn ang="0">
                    <a:pos x="201612500" y="30241875"/>
                  </a:cxn>
                  <a:cxn ang="0">
                    <a:pos x="120967500" y="0"/>
                  </a:cxn>
                  <a:cxn ang="0">
                    <a:pos x="30241875" y="30241875"/>
                  </a:cxn>
                  <a:cxn ang="0">
                    <a:pos x="0" y="120967500"/>
                  </a:cxn>
                  <a:cxn ang="0">
                    <a:pos x="30241875" y="201612500"/>
                  </a:cxn>
                  <a:cxn ang="0">
                    <a:pos x="120967500" y="241935000"/>
                  </a:cxn>
                  <a:cxn ang="0">
                    <a:pos x="201612500" y="201612500"/>
                  </a:cxn>
                  <a:cxn ang="0">
                    <a:pos x="241935000" y="120967500"/>
                  </a:cxn>
                  <a:cxn ang="0">
                    <a:pos x="201612500" y="30241875"/>
                  </a:cxn>
                </a:cxnLst>
                <a:rect l="0" t="0" r="0" b="0"/>
                <a:pathLst>
                  <a:path w="24" h="24">
                    <a:moveTo>
                      <a:pt x="20" y="3"/>
                    </a:moveTo>
                    <a:cubicBezTo>
                      <a:pt x="18" y="1"/>
                      <a:pt x="15" y="0"/>
                      <a:pt x="12" y="0"/>
                    </a:cubicBezTo>
                    <a:cubicBezTo>
                      <a:pt x="9" y="0"/>
                      <a:pt x="6" y="1"/>
                      <a:pt x="3" y="3"/>
                    </a:cubicBezTo>
                    <a:cubicBezTo>
                      <a:pt x="1" y="6"/>
                      <a:pt x="0" y="9"/>
                      <a:pt x="0" y="12"/>
                    </a:cubicBezTo>
                    <a:cubicBezTo>
                      <a:pt x="0" y="15"/>
                      <a:pt x="1" y="18"/>
                      <a:pt x="3" y="20"/>
                    </a:cubicBezTo>
                    <a:cubicBezTo>
                      <a:pt x="6" y="23"/>
                      <a:pt x="9" y="24"/>
                      <a:pt x="12" y="24"/>
                    </a:cubicBezTo>
                    <a:cubicBezTo>
                      <a:pt x="15" y="24"/>
                      <a:pt x="18" y="23"/>
                      <a:pt x="20" y="20"/>
                    </a:cubicBezTo>
                    <a:cubicBezTo>
                      <a:pt x="23" y="18"/>
                      <a:pt x="24" y="15"/>
                      <a:pt x="24" y="12"/>
                    </a:cubicBezTo>
                    <a:cubicBezTo>
                      <a:pt x="24" y="9"/>
                      <a:pt x="23" y="6"/>
                      <a:pt x="20" y="3"/>
                    </a:cubicBezTo>
                  </a:path>
                </a:pathLst>
              </a:custGeom>
              <a:grpFill/>
              <a:ln w="9525">
                <a:noFill/>
              </a:ln>
            </p:spPr>
            <p:txBody>
              <a:bodyPr/>
              <a:lstStyle/>
              <a:p>
                <a:endParaRPr lang="zh-CN" altLang="en-US"/>
              </a:p>
            </p:txBody>
          </p:sp>
          <p:sp>
            <p:nvSpPr>
              <p:cNvPr id="696" name="Freeform 694"/>
              <p:cNvSpPr/>
              <p:nvPr/>
            </p:nvSpPr>
            <p:spPr>
              <a:xfrm>
                <a:off x="7872" y="911"/>
                <a:ext cx="164" cy="167"/>
              </a:xfrm>
              <a:custGeom>
                <a:avLst/>
                <a:gdLst/>
                <a:ahLst/>
                <a:cxnLst>
                  <a:cxn ang="0">
                    <a:pos x="202963293" y="30241875"/>
                  </a:cxn>
                  <a:cxn ang="0">
                    <a:pos x="115978136" y="0"/>
                  </a:cxn>
                  <a:cxn ang="0">
                    <a:pos x="38658343" y="30241875"/>
                  </a:cxn>
                  <a:cxn ang="0">
                    <a:pos x="0" y="120967500"/>
                  </a:cxn>
                  <a:cxn ang="0">
                    <a:pos x="38658343" y="201612500"/>
                  </a:cxn>
                  <a:cxn ang="0">
                    <a:pos x="115978136" y="241935000"/>
                  </a:cxn>
                  <a:cxn ang="0">
                    <a:pos x="202963293" y="201612500"/>
                  </a:cxn>
                  <a:cxn ang="0">
                    <a:pos x="231956273" y="120967500"/>
                  </a:cxn>
                  <a:cxn ang="0">
                    <a:pos x="202963293" y="30241875"/>
                  </a:cxn>
                </a:cxnLst>
                <a:rect l="0" t="0" r="0" b="0"/>
                <a:pathLst>
                  <a:path w="24" h="24">
                    <a:moveTo>
                      <a:pt x="21" y="3"/>
                    </a:moveTo>
                    <a:cubicBezTo>
                      <a:pt x="18" y="1"/>
                      <a:pt x="16" y="0"/>
                      <a:pt x="12" y="0"/>
                    </a:cubicBezTo>
                    <a:cubicBezTo>
                      <a:pt x="9" y="0"/>
                      <a:pt x="6" y="1"/>
                      <a:pt x="4" y="3"/>
                    </a:cubicBezTo>
                    <a:cubicBezTo>
                      <a:pt x="2" y="6"/>
                      <a:pt x="0" y="9"/>
                      <a:pt x="0" y="12"/>
                    </a:cubicBezTo>
                    <a:cubicBezTo>
                      <a:pt x="0" y="15"/>
                      <a:pt x="2" y="18"/>
                      <a:pt x="4" y="20"/>
                    </a:cubicBezTo>
                    <a:cubicBezTo>
                      <a:pt x="6" y="23"/>
                      <a:pt x="9" y="24"/>
                      <a:pt x="12" y="24"/>
                    </a:cubicBezTo>
                    <a:cubicBezTo>
                      <a:pt x="16" y="24"/>
                      <a:pt x="18" y="23"/>
                      <a:pt x="21" y="20"/>
                    </a:cubicBezTo>
                    <a:cubicBezTo>
                      <a:pt x="23" y="18"/>
                      <a:pt x="24" y="15"/>
                      <a:pt x="24" y="12"/>
                    </a:cubicBezTo>
                    <a:cubicBezTo>
                      <a:pt x="24" y="9"/>
                      <a:pt x="23" y="6"/>
                      <a:pt x="21" y="3"/>
                    </a:cubicBezTo>
                  </a:path>
                </a:pathLst>
              </a:custGeom>
              <a:grpFill/>
              <a:ln w="9525">
                <a:noFill/>
              </a:ln>
            </p:spPr>
            <p:txBody>
              <a:bodyPr/>
              <a:lstStyle/>
              <a:p>
                <a:endParaRPr lang="zh-CN" altLang="en-US"/>
              </a:p>
            </p:txBody>
          </p:sp>
          <p:sp>
            <p:nvSpPr>
              <p:cNvPr id="697" name="Freeform 695"/>
              <p:cNvSpPr/>
              <p:nvPr/>
            </p:nvSpPr>
            <p:spPr>
              <a:xfrm>
                <a:off x="6579" y="1166"/>
                <a:ext cx="174" cy="167"/>
              </a:xfrm>
              <a:custGeom>
                <a:avLst/>
                <a:gdLst/>
                <a:ahLst/>
                <a:cxnLst>
                  <a:cxn ang="0">
                    <a:pos x="211693125" y="40322500"/>
                  </a:cxn>
                  <a:cxn ang="0">
                    <a:pos x="120967500" y="0"/>
                  </a:cxn>
                  <a:cxn ang="0">
                    <a:pos x="40322500" y="40322500"/>
                  </a:cxn>
                  <a:cxn ang="0">
                    <a:pos x="0" y="120967500"/>
                  </a:cxn>
                  <a:cxn ang="0">
                    <a:pos x="40322500" y="211693125"/>
                  </a:cxn>
                  <a:cxn ang="0">
                    <a:pos x="120967500" y="241935000"/>
                  </a:cxn>
                  <a:cxn ang="0">
                    <a:pos x="211693125" y="211693125"/>
                  </a:cxn>
                  <a:cxn ang="0">
                    <a:pos x="252015625" y="120967500"/>
                  </a:cxn>
                  <a:cxn ang="0">
                    <a:pos x="211693125" y="40322500"/>
                  </a:cxn>
                </a:cxnLst>
                <a:rect l="0" t="0" r="0" b="0"/>
                <a:pathLst>
                  <a:path w="25" h="24">
                    <a:moveTo>
                      <a:pt x="21" y="4"/>
                    </a:moveTo>
                    <a:cubicBezTo>
                      <a:pt x="19" y="2"/>
                      <a:pt x="16" y="0"/>
                      <a:pt x="12" y="0"/>
                    </a:cubicBezTo>
                    <a:cubicBezTo>
                      <a:pt x="9" y="0"/>
                      <a:pt x="6" y="2"/>
                      <a:pt x="4" y="4"/>
                    </a:cubicBezTo>
                    <a:cubicBezTo>
                      <a:pt x="2" y="6"/>
                      <a:pt x="0" y="9"/>
                      <a:pt x="0" y="12"/>
                    </a:cubicBezTo>
                    <a:cubicBezTo>
                      <a:pt x="0" y="16"/>
                      <a:pt x="2" y="18"/>
                      <a:pt x="4" y="21"/>
                    </a:cubicBezTo>
                    <a:cubicBezTo>
                      <a:pt x="6" y="23"/>
                      <a:pt x="9" y="24"/>
                      <a:pt x="12" y="24"/>
                    </a:cubicBezTo>
                    <a:cubicBezTo>
                      <a:pt x="16" y="24"/>
                      <a:pt x="19" y="23"/>
                      <a:pt x="21" y="21"/>
                    </a:cubicBezTo>
                    <a:cubicBezTo>
                      <a:pt x="23" y="18"/>
                      <a:pt x="25" y="16"/>
                      <a:pt x="25" y="12"/>
                    </a:cubicBezTo>
                    <a:cubicBezTo>
                      <a:pt x="25" y="9"/>
                      <a:pt x="23" y="6"/>
                      <a:pt x="21" y="4"/>
                    </a:cubicBezTo>
                  </a:path>
                </a:pathLst>
              </a:custGeom>
              <a:grpFill/>
              <a:ln w="9525">
                <a:noFill/>
              </a:ln>
            </p:spPr>
            <p:txBody>
              <a:bodyPr/>
              <a:lstStyle/>
              <a:p>
                <a:endParaRPr lang="zh-CN" altLang="en-US"/>
              </a:p>
            </p:txBody>
          </p:sp>
          <p:sp>
            <p:nvSpPr>
              <p:cNvPr id="698" name="Freeform 696"/>
              <p:cNvSpPr/>
              <p:nvPr/>
            </p:nvSpPr>
            <p:spPr>
              <a:xfrm>
                <a:off x="6579" y="1424"/>
                <a:ext cx="174" cy="171"/>
              </a:xfrm>
              <a:custGeom>
                <a:avLst/>
                <a:gdLst/>
                <a:ahLst/>
                <a:cxnLst>
                  <a:cxn ang="0">
                    <a:pos x="211693125" y="38725978"/>
                  </a:cxn>
                  <a:cxn ang="0">
                    <a:pos x="120967500" y="0"/>
                  </a:cxn>
                  <a:cxn ang="0">
                    <a:pos x="40322500" y="38725978"/>
                  </a:cxn>
                  <a:cxn ang="0">
                    <a:pos x="0" y="116177934"/>
                  </a:cxn>
                  <a:cxn ang="0">
                    <a:pos x="40322500" y="203312940"/>
                  </a:cxn>
                  <a:cxn ang="0">
                    <a:pos x="120967500" y="242038918"/>
                  </a:cxn>
                  <a:cxn ang="0">
                    <a:pos x="211693125" y="203312940"/>
                  </a:cxn>
                  <a:cxn ang="0">
                    <a:pos x="252015625" y="116177934"/>
                  </a:cxn>
                  <a:cxn ang="0">
                    <a:pos x="211693125" y="38725978"/>
                  </a:cxn>
                </a:cxnLst>
                <a:rect l="0" t="0" r="0" b="0"/>
                <a:pathLst>
                  <a:path w="25" h="25">
                    <a:moveTo>
                      <a:pt x="21" y="4"/>
                    </a:moveTo>
                    <a:cubicBezTo>
                      <a:pt x="19" y="2"/>
                      <a:pt x="16" y="0"/>
                      <a:pt x="12" y="0"/>
                    </a:cubicBezTo>
                    <a:cubicBezTo>
                      <a:pt x="9" y="0"/>
                      <a:pt x="6" y="2"/>
                      <a:pt x="4" y="4"/>
                    </a:cubicBezTo>
                    <a:cubicBezTo>
                      <a:pt x="2" y="6"/>
                      <a:pt x="0" y="9"/>
                      <a:pt x="0" y="12"/>
                    </a:cubicBezTo>
                    <a:cubicBezTo>
                      <a:pt x="0" y="16"/>
                      <a:pt x="2" y="19"/>
                      <a:pt x="4" y="21"/>
                    </a:cubicBezTo>
                    <a:cubicBezTo>
                      <a:pt x="6" y="24"/>
                      <a:pt x="9" y="25"/>
                      <a:pt x="12" y="25"/>
                    </a:cubicBezTo>
                    <a:cubicBezTo>
                      <a:pt x="16" y="25"/>
                      <a:pt x="19" y="24"/>
                      <a:pt x="21" y="21"/>
                    </a:cubicBezTo>
                    <a:cubicBezTo>
                      <a:pt x="23" y="19"/>
                      <a:pt x="25" y="16"/>
                      <a:pt x="25" y="12"/>
                    </a:cubicBezTo>
                    <a:cubicBezTo>
                      <a:pt x="25" y="9"/>
                      <a:pt x="23" y="6"/>
                      <a:pt x="21" y="4"/>
                    </a:cubicBezTo>
                  </a:path>
                </a:pathLst>
              </a:custGeom>
              <a:grpFill/>
              <a:ln w="9525">
                <a:noFill/>
              </a:ln>
            </p:spPr>
            <p:txBody>
              <a:bodyPr/>
              <a:lstStyle/>
              <a:p>
                <a:endParaRPr lang="zh-CN" altLang="en-US"/>
              </a:p>
            </p:txBody>
          </p:sp>
          <p:sp>
            <p:nvSpPr>
              <p:cNvPr id="699" name="Freeform 697"/>
              <p:cNvSpPr/>
              <p:nvPr/>
            </p:nvSpPr>
            <p:spPr>
              <a:xfrm>
                <a:off x="7872" y="2459"/>
                <a:ext cx="164" cy="164"/>
              </a:xfrm>
              <a:custGeom>
                <a:avLst/>
                <a:gdLst/>
                <a:ahLst/>
                <a:cxnLst>
                  <a:cxn ang="0">
                    <a:pos x="202963293" y="38661970"/>
                  </a:cxn>
                  <a:cxn ang="0">
                    <a:pos x="115978136" y="0"/>
                  </a:cxn>
                  <a:cxn ang="0">
                    <a:pos x="38658343" y="38661970"/>
                  </a:cxn>
                  <a:cxn ang="0">
                    <a:pos x="0" y="115982800"/>
                  </a:cxn>
                  <a:cxn ang="0">
                    <a:pos x="38658343" y="202966013"/>
                  </a:cxn>
                  <a:cxn ang="0">
                    <a:pos x="115978136" y="231962490"/>
                  </a:cxn>
                  <a:cxn ang="0">
                    <a:pos x="202963293" y="202966013"/>
                  </a:cxn>
                  <a:cxn ang="0">
                    <a:pos x="231956273" y="115982800"/>
                  </a:cxn>
                  <a:cxn ang="0">
                    <a:pos x="202963293" y="38661970"/>
                  </a:cxn>
                </a:cxnLst>
                <a:rect l="0" t="0" r="0" b="0"/>
                <a:pathLst>
                  <a:path w="24" h="24">
                    <a:moveTo>
                      <a:pt x="21" y="4"/>
                    </a:moveTo>
                    <a:cubicBezTo>
                      <a:pt x="18" y="1"/>
                      <a:pt x="16" y="0"/>
                      <a:pt x="12" y="0"/>
                    </a:cubicBezTo>
                    <a:cubicBezTo>
                      <a:pt x="9" y="0"/>
                      <a:pt x="6" y="1"/>
                      <a:pt x="4" y="4"/>
                    </a:cubicBezTo>
                    <a:cubicBezTo>
                      <a:pt x="2" y="6"/>
                      <a:pt x="0" y="9"/>
                      <a:pt x="0" y="12"/>
                    </a:cubicBezTo>
                    <a:cubicBezTo>
                      <a:pt x="0" y="16"/>
                      <a:pt x="2" y="18"/>
                      <a:pt x="4" y="21"/>
                    </a:cubicBezTo>
                    <a:cubicBezTo>
                      <a:pt x="6" y="23"/>
                      <a:pt x="9" y="24"/>
                      <a:pt x="12" y="24"/>
                    </a:cubicBezTo>
                    <a:cubicBezTo>
                      <a:pt x="16" y="24"/>
                      <a:pt x="18" y="23"/>
                      <a:pt x="21" y="21"/>
                    </a:cubicBezTo>
                    <a:cubicBezTo>
                      <a:pt x="23" y="18"/>
                      <a:pt x="24" y="16"/>
                      <a:pt x="24" y="12"/>
                    </a:cubicBezTo>
                    <a:cubicBezTo>
                      <a:pt x="24" y="9"/>
                      <a:pt x="23" y="6"/>
                      <a:pt x="21" y="4"/>
                    </a:cubicBezTo>
                  </a:path>
                </a:pathLst>
              </a:custGeom>
              <a:grpFill/>
              <a:ln w="9525">
                <a:noFill/>
              </a:ln>
            </p:spPr>
            <p:txBody>
              <a:bodyPr/>
              <a:lstStyle/>
              <a:p>
                <a:endParaRPr lang="zh-CN" altLang="en-US"/>
              </a:p>
            </p:txBody>
          </p:sp>
          <p:sp>
            <p:nvSpPr>
              <p:cNvPr id="700" name="Freeform 698"/>
              <p:cNvSpPr/>
              <p:nvPr/>
            </p:nvSpPr>
            <p:spPr>
              <a:xfrm>
                <a:off x="8134" y="1424"/>
                <a:ext cx="164" cy="171"/>
              </a:xfrm>
              <a:custGeom>
                <a:avLst/>
                <a:gdLst/>
                <a:ahLst/>
                <a:cxnLst>
                  <a:cxn ang="0">
                    <a:pos x="193297930" y="38725978"/>
                  </a:cxn>
                  <a:cxn ang="0">
                    <a:pos x="106312774" y="0"/>
                  </a:cxn>
                  <a:cxn ang="0">
                    <a:pos x="28996089" y="38725978"/>
                  </a:cxn>
                  <a:cxn ang="0">
                    <a:pos x="0" y="116177934"/>
                  </a:cxn>
                  <a:cxn ang="0">
                    <a:pos x="28996089" y="203312940"/>
                  </a:cxn>
                  <a:cxn ang="0">
                    <a:pos x="106312774" y="242038918"/>
                  </a:cxn>
                  <a:cxn ang="0">
                    <a:pos x="193297930" y="203312940"/>
                  </a:cxn>
                  <a:cxn ang="0">
                    <a:pos x="231956273" y="116177934"/>
                  </a:cxn>
                  <a:cxn ang="0">
                    <a:pos x="193297930" y="38725978"/>
                  </a:cxn>
                </a:cxnLst>
                <a:rect l="0" t="0" r="0" b="0"/>
                <a:pathLst>
                  <a:path w="24" h="25">
                    <a:moveTo>
                      <a:pt x="20" y="4"/>
                    </a:moveTo>
                    <a:cubicBezTo>
                      <a:pt x="18" y="2"/>
                      <a:pt x="15" y="0"/>
                      <a:pt x="11" y="0"/>
                    </a:cubicBezTo>
                    <a:cubicBezTo>
                      <a:pt x="8" y="0"/>
                      <a:pt x="5" y="2"/>
                      <a:pt x="3" y="4"/>
                    </a:cubicBezTo>
                    <a:cubicBezTo>
                      <a:pt x="1" y="6"/>
                      <a:pt x="0" y="9"/>
                      <a:pt x="0" y="12"/>
                    </a:cubicBezTo>
                    <a:cubicBezTo>
                      <a:pt x="0" y="16"/>
                      <a:pt x="1" y="19"/>
                      <a:pt x="3" y="21"/>
                    </a:cubicBezTo>
                    <a:cubicBezTo>
                      <a:pt x="5" y="24"/>
                      <a:pt x="8" y="25"/>
                      <a:pt x="11" y="25"/>
                    </a:cubicBezTo>
                    <a:cubicBezTo>
                      <a:pt x="15" y="25"/>
                      <a:pt x="18" y="24"/>
                      <a:pt x="20" y="21"/>
                    </a:cubicBezTo>
                    <a:cubicBezTo>
                      <a:pt x="23" y="19"/>
                      <a:pt x="24" y="16"/>
                      <a:pt x="24" y="12"/>
                    </a:cubicBezTo>
                    <a:cubicBezTo>
                      <a:pt x="24" y="9"/>
                      <a:pt x="23" y="6"/>
                      <a:pt x="20" y="4"/>
                    </a:cubicBezTo>
                  </a:path>
                </a:pathLst>
              </a:custGeom>
              <a:grpFill/>
              <a:ln w="9525">
                <a:noFill/>
              </a:ln>
            </p:spPr>
            <p:txBody>
              <a:bodyPr/>
              <a:lstStyle/>
              <a:p>
                <a:endParaRPr lang="zh-CN" altLang="en-US"/>
              </a:p>
            </p:txBody>
          </p:sp>
          <p:sp>
            <p:nvSpPr>
              <p:cNvPr id="701" name="Freeform 699"/>
              <p:cNvSpPr/>
              <p:nvPr/>
            </p:nvSpPr>
            <p:spPr>
              <a:xfrm>
                <a:off x="8134" y="1685"/>
                <a:ext cx="164" cy="164"/>
              </a:xfrm>
              <a:custGeom>
                <a:avLst/>
                <a:gdLst/>
                <a:ahLst/>
                <a:cxnLst>
                  <a:cxn ang="0">
                    <a:pos x="193297930" y="38661970"/>
                  </a:cxn>
                  <a:cxn ang="0">
                    <a:pos x="106312774" y="0"/>
                  </a:cxn>
                  <a:cxn ang="0">
                    <a:pos x="28996089" y="38661970"/>
                  </a:cxn>
                  <a:cxn ang="0">
                    <a:pos x="0" y="115982800"/>
                  </a:cxn>
                  <a:cxn ang="0">
                    <a:pos x="28996089" y="193303630"/>
                  </a:cxn>
                  <a:cxn ang="0">
                    <a:pos x="106312774" y="231962490"/>
                  </a:cxn>
                  <a:cxn ang="0">
                    <a:pos x="193297930" y="193303630"/>
                  </a:cxn>
                  <a:cxn ang="0">
                    <a:pos x="231956273" y="115982800"/>
                  </a:cxn>
                  <a:cxn ang="0">
                    <a:pos x="193297930" y="38661970"/>
                  </a:cxn>
                </a:cxnLst>
                <a:rect l="0" t="0" r="0" b="0"/>
                <a:pathLst>
                  <a:path w="24" h="24">
                    <a:moveTo>
                      <a:pt x="20" y="4"/>
                    </a:moveTo>
                    <a:cubicBezTo>
                      <a:pt x="18" y="1"/>
                      <a:pt x="15" y="0"/>
                      <a:pt x="11" y="0"/>
                    </a:cubicBezTo>
                    <a:cubicBezTo>
                      <a:pt x="8" y="0"/>
                      <a:pt x="5" y="1"/>
                      <a:pt x="3" y="4"/>
                    </a:cubicBezTo>
                    <a:cubicBezTo>
                      <a:pt x="1" y="6"/>
                      <a:pt x="0" y="9"/>
                      <a:pt x="0" y="12"/>
                    </a:cubicBezTo>
                    <a:cubicBezTo>
                      <a:pt x="0" y="16"/>
                      <a:pt x="1" y="18"/>
                      <a:pt x="3" y="20"/>
                    </a:cubicBezTo>
                    <a:cubicBezTo>
                      <a:pt x="5" y="23"/>
                      <a:pt x="8" y="24"/>
                      <a:pt x="11" y="24"/>
                    </a:cubicBezTo>
                    <a:cubicBezTo>
                      <a:pt x="15" y="24"/>
                      <a:pt x="18" y="23"/>
                      <a:pt x="20" y="20"/>
                    </a:cubicBezTo>
                    <a:cubicBezTo>
                      <a:pt x="23" y="18"/>
                      <a:pt x="24" y="16"/>
                      <a:pt x="24" y="12"/>
                    </a:cubicBezTo>
                    <a:cubicBezTo>
                      <a:pt x="24" y="9"/>
                      <a:pt x="23" y="6"/>
                      <a:pt x="20" y="4"/>
                    </a:cubicBezTo>
                  </a:path>
                </a:pathLst>
              </a:custGeom>
              <a:grpFill/>
              <a:ln w="9525">
                <a:noFill/>
              </a:ln>
            </p:spPr>
            <p:txBody>
              <a:bodyPr/>
              <a:lstStyle/>
              <a:p>
                <a:endParaRPr lang="zh-CN" altLang="en-US"/>
              </a:p>
            </p:txBody>
          </p:sp>
        </p:grpSp>
      </p:grpSp>
      <p:sp>
        <p:nvSpPr>
          <p:cNvPr id="4" name="TextBox 20"/>
          <p:cNvSpPr/>
          <p:nvPr/>
        </p:nvSpPr>
        <p:spPr>
          <a:xfrm>
            <a:off x="2708488" y="1979507"/>
            <a:ext cx="6775027" cy="1754326"/>
          </a:xfrm>
          <a:prstGeom prst="rect">
            <a:avLst/>
          </a:prstGeom>
          <a:noFill/>
          <a:ln w="9525">
            <a:noFill/>
          </a:ln>
        </p:spPr>
        <p:txBody>
          <a:bodyPr wrap="square" anchor="t">
            <a:spAutoFit/>
          </a:bodyPr>
          <a:lstStyle/>
          <a:p>
            <a:pPr algn="ctr">
              <a:lnSpc>
                <a:spcPct val="150000"/>
              </a:lnSpc>
            </a:pPr>
            <a:r>
              <a:rPr lang="zh-CN" altLang="en-US" sz="7200" dirty="0">
                <a:solidFill>
                  <a:schemeClr val="bg1"/>
                </a:solidFill>
                <a:latin typeface="隶书" panose="02010509060101010101" charset="-122"/>
                <a:ea typeface="隶书" panose="02010509060101010101" charset="-122"/>
                <a:cs typeface="隶书" panose="02010509060101010101" charset="-122"/>
                <a:sym typeface="Arial" panose="020B0604020202020204" pitchFamily="34" charset="0"/>
              </a:rPr>
              <a:t>谢 谢 观 看</a:t>
            </a:r>
          </a:p>
        </p:txBody>
      </p:sp>
      <p:sp>
        <p:nvSpPr>
          <p:cNvPr id="3" name="矩形 2"/>
          <p:cNvSpPr/>
          <p:nvPr/>
        </p:nvSpPr>
        <p:spPr>
          <a:xfrm>
            <a:off x="60960" y="3947160"/>
            <a:ext cx="12060000" cy="18000"/>
          </a:xfrm>
          <a:prstGeom prst="rect">
            <a:avLst/>
          </a:prstGeom>
          <a:gradFill flip="none" rotWithShape="1">
            <a:gsLst>
              <a:gs pos="51000">
                <a:schemeClr val="bg1">
                  <a:lumMod val="85000"/>
                </a:schemeClr>
              </a:gs>
              <a:gs pos="0">
                <a:srgbClr val="0062C6">
                  <a:alpha val="16000"/>
                </a:srgbClr>
              </a:gs>
              <a:gs pos="100000">
                <a:srgbClr val="005FC0">
                  <a:alpha val="20000"/>
                </a:srgbClr>
              </a:gs>
            </a:gsLst>
            <a:lin ang="214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5195887" y="4392492"/>
            <a:ext cx="1531617" cy="742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66431" y="0"/>
            <a:ext cx="4917600" cy="6479647"/>
          </a:xfrm>
          <a:prstGeom prst="rect">
            <a:avLst/>
          </a:prstGeom>
        </p:spPr>
      </p:pic>
      <p:sp>
        <p:nvSpPr>
          <p:cNvPr id="5" name="椭圆 4"/>
          <p:cNvSpPr/>
          <p:nvPr/>
        </p:nvSpPr>
        <p:spPr>
          <a:xfrm>
            <a:off x="8707519" y="975647"/>
            <a:ext cx="872320" cy="5426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 name="箭头: 右 5"/>
          <p:cNvSpPr/>
          <p:nvPr/>
        </p:nvSpPr>
        <p:spPr>
          <a:xfrm rot="13844132">
            <a:off x="9235350" y="1670808"/>
            <a:ext cx="1040664" cy="542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805348" y="2564044"/>
            <a:ext cx="1953360" cy="1938992"/>
          </a:xfrm>
          <a:prstGeom prst="rect">
            <a:avLst/>
          </a:prstGeom>
          <a:noFill/>
        </p:spPr>
        <p:txBody>
          <a:bodyPr wrap="square" rtlCol="0">
            <a:spAutoFit/>
          </a:bodyPr>
          <a:lstStyle/>
          <a:p>
            <a:pPr defTabSz="609600"/>
            <a:r>
              <a:rPr lang="zh-CN" altLang="en-US" sz="2400" b="1">
                <a:solidFill>
                  <a:srgbClr val="FF0000"/>
                </a:solidFill>
                <a:latin typeface="微软雅黑" panose="020B0503020204020204" pitchFamily="34" charset="-122"/>
                <a:ea typeface="微软雅黑" panose="020B0503020204020204" pitchFamily="34" charset="-122"/>
              </a:rPr>
              <a:t>直播间点击分享按钮即可转发</a:t>
            </a:r>
            <a:endParaRPr lang="en-US" altLang="zh-CN" sz="2400" b="1">
              <a:solidFill>
                <a:srgbClr val="FF0000"/>
              </a:solidFill>
              <a:latin typeface="微软雅黑" panose="020B0503020204020204" pitchFamily="34" charset="-122"/>
              <a:ea typeface="微软雅黑" panose="020B0503020204020204" pitchFamily="34" charset="-122"/>
            </a:endParaRPr>
          </a:p>
          <a:p>
            <a:pPr defTabSz="609600"/>
            <a:r>
              <a:rPr lang="zh-CN" altLang="en-US" sz="2400" b="1" smtClean="0">
                <a:solidFill>
                  <a:srgbClr val="FF0000"/>
                </a:solidFill>
                <a:latin typeface="微软雅黑" panose="020B0503020204020204" pitchFamily="34" charset="-122"/>
                <a:ea typeface="微软雅黑" panose="020B0503020204020204" pitchFamily="34" charset="-122"/>
              </a:rPr>
              <a:t>截</a:t>
            </a:r>
            <a:r>
              <a:rPr lang="zh-CN" altLang="en-US" sz="2400" b="1">
                <a:solidFill>
                  <a:srgbClr val="FF0000"/>
                </a:solidFill>
                <a:latin typeface="微软雅黑" panose="020B0503020204020204" pitchFamily="34" charset="-122"/>
                <a:ea typeface="微软雅黑" panose="020B0503020204020204" pitchFamily="34" charset="-122"/>
              </a:rPr>
              <a:t>图给客服，领分享红包</a:t>
            </a:r>
          </a:p>
        </p:txBody>
      </p:sp>
      <p:sp>
        <p:nvSpPr>
          <p:cNvPr id="9" name="标题 1"/>
          <p:cNvSpPr>
            <a:spLocks noGrp="1"/>
          </p:cNvSpPr>
          <p:nvPr>
            <p:ph type="title" idx="4294967295"/>
          </p:nvPr>
        </p:nvSpPr>
        <p:spPr>
          <a:xfrm>
            <a:off x="1" y="2738967"/>
            <a:ext cx="5786967" cy="1663700"/>
          </a:xfrm>
          <a:solidFill>
            <a:srgbClr val="FFC000"/>
          </a:solidFill>
        </p:spPr>
        <p:txBody>
          <a:bodyPr>
            <a:normAutofit/>
          </a:bodyPr>
          <a:lstStyle/>
          <a:p>
            <a:pPr algn="l"/>
            <a:r>
              <a:rPr lang="zh-CN" altLang="en-US" sz="2665">
                <a:latin typeface="微软雅黑" panose="020B0503020204020204" pitchFamily="34" charset="-122"/>
                <a:ea typeface="微软雅黑" panose="020B0503020204020204" pitchFamily="34" charset="-122"/>
              </a:rPr>
              <a:t>欢迎大家积极转发分享，让更多人一起学习</a:t>
            </a:r>
          </a:p>
        </p:txBody>
      </p:sp>
      <p:sp>
        <p:nvSpPr>
          <p:cNvPr id="10" name="日期占位符 1"/>
          <p:cNvSpPr txBox="1"/>
          <p:nvPr/>
        </p:nvSpPr>
        <p:spPr>
          <a:xfrm>
            <a:off x="169333" y="6492875"/>
            <a:ext cx="2844800" cy="365125"/>
          </a:xfrm>
          <a:prstGeom prst="rect">
            <a:avLst/>
          </a:prstGeom>
        </p:spPr>
        <p:txBody>
          <a:bodyPr/>
          <a:lstStyle>
            <a:defPPr>
              <a:defRPr lang="zh-CN"/>
            </a:defPPr>
            <a:lvl1pPr marL="0" algn="l" defTabSz="457200" rtl="0" eaLnBrk="1" latinLnBrk="0" hangingPunct="1">
              <a:defRPr sz="1400" kern="1200">
                <a:solidFill>
                  <a:schemeClr val="bg1"/>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865">
                <a:solidFill>
                  <a:prstClr val="white"/>
                </a:solidFill>
              </a:rPr>
              <a:t>热线：</a:t>
            </a:r>
            <a:r>
              <a:rPr kumimoji="1" lang="en-US" altLang="zh-CN" sz="1865">
                <a:solidFill>
                  <a:prstClr val="white"/>
                </a:solidFill>
              </a:rPr>
              <a:t>010-62965988</a:t>
            </a:r>
            <a:endParaRPr kumimoji="1" lang="zh-CN" altLang="en-US" sz="1865">
              <a:solidFill>
                <a:prstClr val="white"/>
              </a:solidFill>
            </a:endParaRPr>
          </a:p>
        </p:txBody>
      </p:sp>
      <p:sp>
        <p:nvSpPr>
          <p:cNvPr id="11" name="页脚占位符 2"/>
          <p:cNvSpPr txBox="1"/>
          <p:nvPr/>
        </p:nvSpPr>
        <p:spPr>
          <a:xfrm>
            <a:off x="7112000" y="6479647"/>
            <a:ext cx="3860800" cy="365125"/>
          </a:xfrm>
          <a:prstGeom prst="rect">
            <a:avLst/>
          </a:prstGeom>
        </p:spPr>
        <p:txBody>
          <a:bodyPr/>
          <a:lstStyle>
            <a:defPPr>
              <a:defRPr lang="zh-CN"/>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00"/>
            <a:r>
              <a:rPr kumimoji="1" lang="zh-CN" altLang="en-US" sz="1600">
                <a:solidFill>
                  <a:prstClr val="white"/>
                </a:solidFill>
                <a:latin typeface="微软雅黑" panose="020B0503020204020204" pitchFamily="34" charset="-122"/>
                <a:ea typeface="微软雅黑" panose="020B0503020204020204" pitchFamily="34" charset="-122"/>
              </a:rPr>
              <a:t>网址：</a:t>
            </a:r>
            <a:r>
              <a:rPr kumimoji="1" lang="en-US" altLang="zh-CN" sz="1600">
                <a:solidFill>
                  <a:prstClr val="white"/>
                </a:solidFill>
                <a:latin typeface="微软雅黑" panose="020B0503020204020204" pitchFamily="34" charset="-122"/>
                <a:ea typeface="微软雅黑" panose="020B0503020204020204" pitchFamily="34" charset="-122"/>
              </a:rPr>
              <a:t>www.</a:t>
            </a:r>
            <a:r>
              <a:rPr kumimoji="1" lang="en-US" altLang="zh-CN" sz="1865">
                <a:solidFill>
                  <a:prstClr val="white"/>
                </a:solidFill>
                <a:latin typeface="微软雅黑" panose="020B0503020204020204" pitchFamily="34" charset="-122"/>
                <a:ea typeface="微软雅黑" panose="020B0503020204020204" pitchFamily="34" charset="-122"/>
              </a:rPr>
              <a:t>62212366</a:t>
            </a:r>
            <a:r>
              <a:rPr kumimoji="1" lang="en-US" altLang="zh-CN" sz="1600">
                <a:solidFill>
                  <a:prstClr val="white"/>
                </a:solidFill>
                <a:latin typeface="微软雅黑" panose="020B0503020204020204" pitchFamily="34" charset="-122"/>
                <a:ea typeface="微软雅黑" panose="020B0503020204020204" pitchFamily="34" charset="-122"/>
              </a:rPr>
              <a:t>.com</a:t>
            </a:r>
            <a:endParaRPr kumimoji="1" lang="zh-CN" altLang="en-US" sz="160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custDataLst>
              <p:tags r:id="rId2"/>
            </p:custDataLst>
          </p:nvPr>
        </p:nvSpPr>
        <p:spPr>
          <a:xfrm>
            <a:off x="830880" y="2519460"/>
            <a:ext cx="10507680" cy="218757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30000"/>
              </a:lnSpc>
            </a:pPr>
            <a:r>
              <a:rPr lang="zh-CN" altLang="en-US" sz="4800" b="1" spc="1200">
                <a:latin typeface="微软雅黑" panose="020B0503020204020204" pitchFamily="34" charset="-122"/>
                <a:ea typeface="微软雅黑" panose="020B0503020204020204" pitchFamily="34" charset="-122"/>
              </a:rPr>
              <a:t>中兴通简税</a:t>
            </a:r>
            <a:r>
              <a:rPr lang="zh-CN" altLang="en-US" sz="4800" b="1" spc="1200">
                <a:solidFill>
                  <a:srgbClr val="FF0000"/>
                </a:solidFill>
                <a:latin typeface="微软雅黑" panose="020B0503020204020204" pitchFamily="34" charset="-122"/>
                <a:ea typeface="微软雅黑" panose="020B0503020204020204" pitchFamily="34" charset="-122"/>
              </a:rPr>
              <a:t>新功能抢先看</a:t>
            </a:r>
          </a:p>
          <a:p>
            <a:pPr>
              <a:lnSpc>
                <a:spcPct val="130000"/>
              </a:lnSpc>
            </a:pPr>
            <a:r>
              <a:rPr lang="en-US" altLang="zh-CN" b="1" smtClean="0">
                <a:latin typeface="微软雅黑" charset="0"/>
                <a:ea typeface="微软雅黑" charset="0"/>
              </a:rPr>
              <a:t>                                        </a:t>
            </a:r>
            <a:r>
              <a:rPr lang="en-US" altLang="zh-CN" sz="3000" b="1" smtClean="0">
                <a:latin typeface="微软雅黑" charset="0"/>
                <a:ea typeface="微软雅黑" charset="0"/>
              </a:rPr>
              <a:t>——  </a:t>
            </a:r>
            <a:r>
              <a:rPr lang="zh-CN" altLang="en-US" sz="3000" b="1" spc="1200" smtClean="0">
                <a:latin typeface="微软雅黑" charset="0"/>
                <a:ea typeface="微软雅黑" charset="0"/>
              </a:rPr>
              <a:t>风险控制</a:t>
            </a:r>
            <a:r>
              <a:rPr lang="zh-CN" altLang="en-US" sz="3000" b="1" spc="1000" smtClean="0">
                <a:latin typeface="微软雅黑" charset="0"/>
                <a:ea typeface="微软雅黑" charset="0"/>
              </a:rPr>
              <a:t>篇</a:t>
            </a:r>
            <a:endParaRPr lang="en-US" altLang="zh-CN" sz="3000" b="1">
              <a:latin typeface="微软雅黑" panose="020B0503020204020204" pitchFamily="34" charset="-122"/>
              <a:ea typeface="微软雅黑" panose="020B0503020204020204" pitchFamily="34" charset="-122"/>
            </a:endParaRPr>
          </a:p>
        </p:txBody>
      </p:sp>
      <p:sp>
        <p:nvSpPr>
          <p:cNvPr id="4" name="标题 1"/>
          <p:cNvSpPr txBox="1"/>
          <p:nvPr/>
        </p:nvSpPr>
        <p:spPr>
          <a:xfrm>
            <a:off x="0" y="300824"/>
            <a:ext cx="12197080" cy="1143000"/>
          </a:xfrm>
          <a:prstGeom prst="rect">
            <a:avLst/>
          </a:prstGeom>
          <a:solidFill>
            <a:srgbClr val="0070C0"/>
          </a:solidFill>
          <a:ln>
            <a:solidFill>
              <a:schemeClr val="tx2"/>
            </a:solidFill>
          </a:ln>
        </p:spPr>
        <p:txBody>
          <a:bodyPr vert="horz" lIns="121920" tIns="60960" rIns="121920" bIns="6096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defTabSz="457200"/>
            <a:r>
              <a:rPr lang="zh-CN" altLang="en-US" sz="440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本次主题</a:t>
            </a:r>
            <a:endParaRPr lang="en-US" altLang="zh-CN" sz="440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0"/>
          <p:cNvSpPr txBox="1"/>
          <p:nvPr>
            <p:custDataLst>
              <p:tags r:id="rId2"/>
            </p:custDataLst>
          </p:nvPr>
        </p:nvSpPr>
        <p:spPr>
          <a:xfrm>
            <a:off x="652515" y="889274"/>
            <a:ext cx="10760927" cy="1610360"/>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200000"/>
              </a:lnSpc>
            </a:pPr>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中兴通简税</a:t>
            </a: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在原有“</a:t>
            </a: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e</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企简税”业务功能的基础上，致力于打造一个覆盖发票获取</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业务</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应用、存储环节</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的发票管理平台，旨在帮助纳税人安全保管发票、提高业务效率、规避票据风险。</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中兴通简税简介</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2417" y="3884837"/>
            <a:ext cx="1219200" cy="1219200"/>
          </a:xfrm>
          <a:prstGeom prst="rect">
            <a:avLst/>
          </a:prstGeom>
        </p:spPr>
      </p:pic>
      <p:sp>
        <p:nvSpPr>
          <p:cNvPr id="7" name="文本框 6"/>
          <p:cNvSpPr txBox="1"/>
          <p:nvPr/>
        </p:nvSpPr>
        <p:spPr>
          <a:xfrm>
            <a:off x="8212417" y="5163028"/>
            <a:ext cx="1338828" cy="369332"/>
          </a:xfrm>
          <a:prstGeom prst="rect">
            <a:avLst/>
          </a:prstGeom>
          <a:noFill/>
        </p:spPr>
        <p:txBody>
          <a:bodyPr wrap="none" rtlCol="0">
            <a:spAutoFit/>
          </a:bodyPr>
          <a:lstStyle/>
          <a:p>
            <a:r>
              <a:rPr lang="zh-CN" altLang="en-US" b="1">
                <a:latin typeface="微软雅黑" panose="020B0503020204020204" pitchFamily="34" charset="-122"/>
                <a:ea typeface="微软雅黑" panose="020B0503020204020204" pitchFamily="34" charset="-122"/>
              </a:rPr>
              <a:t>中兴通简税</a:t>
            </a: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325" y="3891295"/>
            <a:ext cx="1219200" cy="1219200"/>
          </a:xfrm>
          <a:prstGeom prst="rect">
            <a:avLst/>
          </a:prstGeom>
        </p:spPr>
      </p:pic>
      <p:sp>
        <p:nvSpPr>
          <p:cNvPr id="9" name="文本框 8"/>
          <p:cNvSpPr txBox="1"/>
          <p:nvPr/>
        </p:nvSpPr>
        <p:spPr>
          <a:xfrm>
            <a:off x="2761017" y="5164708"/>
            <a:ext cx="1011815" cy="369332"/>
          </a:xfrm>
          <a:prstGeom prst="rect">
            <a:avLst/>
          </a:prstGeom>
          <a:noFill/>
        </p:spPr>
        <p:txBody>
          <a:bodyPr wrap="none" rtlCol="0">
            <a:spAutoFit/>
          </a:bodyPr>
          <a:lstStyle/>
          <a:p>
            <a:r>
              <a:rPr lang="en-US" altLang="zh-CN" b="1">
                <a:latin typeface="微软雅黑" panose="020B0503020204020204" pitchFamily="34" charset="-122"/>
                <a:ea typeface="微软雅黑" panose="020B0503020204020204" pitchFamily="34" charset="-122"/>
              </a:rPr>
              <a:t>e</a:t>
            </a:r>
            <a:r>
              <a:rPr lang="zh-CN" altLang="en-US" b="1" smtClean="0">
                <a:latin typeface="微软雅黑" panose="020B0503020204020204" pitchFamily="34" charset="-122"/>
                <a:ea typeface="微软雅黑" panose="020B0503020204020204" pitchFamily="34" charset="-122"/>
              </a:rPr>
              <a:t>企简</a:t>
            </a:r>
            <a:r>
              <a:rPr lang="zh-CN" altLang="en-US" b="1">
                <a:latin typeface="微软雅黑" panose="020B0503020204020204" pitchFamily="34" charset="-122"/>
                <a:ea typeface="微软雅黑" panose="020B0503020204020204" pitchFamily="34" charset="-122"/>
              </a:rPr>
              <a:t>税</a:t>
            </a:r>
          </a:p>
        </p:txBody>
      </p:sp>
      <p:sp>
        <p:nvSpPr>
          <p:cNvPr id="10" name="燕尾形箭头 9"/>
          <p:cNvSpPr/>
          <p:nvPr/>
        </p:nvSpPr>
        <p:spPr>
          <a:xfrm>
            <a:off x="5022835" y="4175208"/>
            <a:ext cx="2043271" cy="65137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登录页面</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3"/>
          <a:stretch>
            <a:fillRect/>
          </a:stretch>
        </p:blipFill>
        <p:spPr>
          <a:xfrm>
            <a:off x="1239064" y="579718"/>
            <a:ext cx="9713871" cy="56664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30882" y="2082479"/>
            <a:ext cx="3661118" cy="2585323"/>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mtClean="0">
                <a:latin typeface="微软雅黑" panose="020B0503020204020204" pitchFamily="34" charset="-122"/>
                <a:ea typeface="微软雅黑" panose="020B0503020204020204" pitchFamily="34" charset="-122"/>
              </a:rPr>
              <a:t>自动联通税务局端</a:t>
            </a:r>
          </a:p>
          <a:p>
            <a:pPr marL="285750" indent="-285750">
              <a:lnSpc>
                <a:spcPct val="150000"/>
              </a:lnSpc>
              <a:buFont typeface="Wingdings" panose="05000000000000000000" pitchFamily="2" charset="2"/>
              <a:buChar char="l"/>
            </a:pPr>
            <a:r>
              <a:rPr lang="zh-CN" altLang="en-US" smtClean="0">
                <a:latin typeface="微软雅黑" charset="0"/>
                <a:ea typeface="微软雅黑" charset="0"/>
              </a:rPr>
              <a:t>定时</a:t>
            </a:r>
            <a:r>
              <a:rPr lang="zh-CN" altLang="en-US" smtClean="0">
                <a:latin typeface="微软雅黑" panose="020B0503020204020204" pitchFamily="34" charset="-122"/>
                <a:ea typeface="微软雅黑" panose="020B0503020204020204" pitchFamily="34" charset="-122"/>
              </a:rPr>
              <a:t>同步</a:t>
            </a:r>
            <a:r>
              <a:rPr lang="zh-CN" altLang="en-US">
                <a:latin typeface="微软雅黑" panose="020B0503020204020204" pitchFamily="34" charset="-122"/>
                <a:ea typeface="微软雅黑" panose="020B0503020204020204" pitchFamily="34" charset="-122"/>
              </a:rPr>
              <a:t>税务局端全量发票数据</a:t>
            </a:r>
          </a:p>
          <a:p>
            <a:pPr marL="285750" indent="-285750">
              <a:lnSpc>
                <a:spcPct val="150000"/>
              </a:lnSpc>
              <a:buFont typeface="Wingdings" panose="05000000000000000000" pitchFamily="2" charset="2"/>
              <a:buChar char="l"/>
            </a:pPr>
            <a:r>
              <a:rPr lang="zh-CN" altLang="en-US">
                <a:latin typeface="微软雅黑" charset="0"/>
                <a:ea typeface="微软雅黑" charset="0"/>
              </a:rPr>
              <a:t>构建企业端</a:t>
            </a:r>
            <a:r>
              <a:rPr lang="zh-CN" altLang="en-US">
                <a:latin typeface="微软雅黑" panose="020B0503020204020204" pitchFamily="34" charset="-122"/>
                <a:ea typeface="微软雅黑" panose="020B0503020204020204" pitchFamily="34" charset="-122"/>
              </a:rPr>
              <a:t>发票台</a:t>
            </a:r>
            <a:r>
              <a:rPr lang="zh-CN" altLang="en-US" smtClean="0">
                <a:latin typeface="微软雅黑" panose="020B0503020204020204" pitchFamily="34" charset="-122"/>
                <a:ea typeface="微软雅黑" panose="020B0503020204020204" pitchFamily="34" charset="-122"/>
              </a:rPr>
              <a:t>账的数据基础</a:t>
            </a:r>
            <a:endParaRPr lang="en-US" altLang="zh-CN" smtClean="0">
              <a:latin typeface="微软雅黑" panose="020B0503020204020204" pitchFamily="34" charset="-122"/>
              <a:ea typeface="微软雅黑" panose="020B0503020204020204" pitchFamily="34" charset="-122"/>
            </a:endParaRPr>
          </a:p>
          <a:p>
            <a:pPr>
              <a:lnSpc>
                <a:spcPct val="150000"/>
              </a:lnSpc>
            </a:pPr>
            <a:endParaRPr lang="en-US" altLang="zh-CN">
              <a:latin typeface="微软雅黑" panose="020B0503020204020204" pitchFamily="34" charset="-122"/>
              <a:ea typeface="微软雅黑" panose="020B0503020204020204" pitchFamily="34" charset="-122"/>
            </a:endParaRPr>
          </a:p>
        </p:txBody>
      </p:sp>
      <p:sp>
        <p:nvSpPr>
          <p:cNvPr id="4" name="矩形 3"/>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发票台账</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6021" t="2490" r="6022" b="6162"/>
          <a:stretch>
            <a:fillRect/>
          </a:stretch>
        </p:blipFill>
        <p:spPr>
          <a:xfrm>
            <a:off x="289931" y="1044864"/>
            <a:ext cx="8145150" cy="4755894"/>
          </a:xfrm>
          <a:prstGeom prst="rect">
            <a:avLst/>
          </a:prstGeom>
          <a:effectLst>
            <a:outerShdw blurRad="50800" dist="38100" dir="2700000" algn="tl"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30"/>
            <a:ext cx="12192000" cy="4476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r>
              <a:rPr lang="zh-CN" altLang="en-US" sz="2000" b="1">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中兴通简税</a:t>
            </a:r>
            <a:r>
              <a:rPr lang="en-US" altLang="zh-CN"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000" b="1" smtClean="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发票同步</a:t>
            </a:r>
            <a:endParaRPr lang="zh-CN" altLang="en-US" sz="2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61252" y="1661957"/>
            <a:ext cx="4801314" cy="461665"/>
          </a:xfrm>
          <a:prstGeom prst="rect">
            <a:avLst/>
          </a:prstGeom>
          <a:noFill/>
        </p:spPr>
        <p:txBody>
          <a:bodyPr wrap="none" rtlCol="0">
            <a:spAutoFit/>
          </a:bodyPr>
          <a:lstStyle/>
          <a:p>
            <a:r>
              <a:rPr lang="zh-CN" altLang="en-US" sz="2400" b="1" spc="600" smtClean="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rPr>
              <a:t>关于发票同步的几点说明：</a:t>
            </a:r>
            <a:endParaRPr lang="zh-CN" altLang="en-US" sz="2400" b="1" spc="600">
              <a:ln w="3175"/>
              <a:solidFill>
                <a:srgbClr val="2F5597"/>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4" name="图片 3" descr="色条-1">
            <a:extLst>
              <a:ext uri="{FF2B5EF4-FFF2-40B4-BE49-F238E27FC236}">
                <a16:creationId xmlns:a16="http://schemas.microsoft.com/office/drawing/2014/main" id="{8C4B4B2A-78C7-4D08-92A6-9BF7523CE8C3}"/>
              </a:ext>
            </a:extLst>
          </p:cNvPr>
          <p:cNvPicPr>
            <a:picLocks noChangeAspect="1"/>
          </p:cNvPicPr>
          <p:nvPr/>
        </p:nvPicPr>
        <p:blipFill>
          <a:blip r:embed="rId3"/>
          <a:stretch>
            <a:fillRect/>
          </a:stretch>
        </p:blipFill>
        <p:spPr>
          <a:xfrm>
            <a:off x="393677" y="1594170"/>
            <a:ext cx="76200" cy="557530"/>
          </a:xfrm>
          <a:prstGeom prst="rect">
            <a:avLst/>
          </a:prstGeom>
        </p:spPr>
      </p:pic>
      <p:sp>
        <p:nvSpPr>
          <p:cNvPr id="5" name="文本框 30"/>
          <p:cNvSpPr txBox="1"/>
          <p:nvPr>
            <p:custDataLst>
              <p:tags r:id="rId1"/>
            </p:custDataLst>
          </p:nvPr>
        </p:nvSpPr>
        <p:spPr>
          <a:xfrm>
            <a:off x="296214" y="2081730"/>
            <a:ext cx="11590984" cy="3340273"/>
          </a:xfrm>
          <a:prstGeom prst="rect">
            <a:avLst/>
          </a:prstGeom>
          <a:noFill/>
        </p:spPr>
        <p:txBody>
          <a:bodyPr wrap="square" rtlCol="0"/>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342900" indent="-342900">
              <a:lnSpc>
                <a:spcPct val="200000"/>
              </a:lnSpc>
              <a:buFont typeface="Wingdings" panose="05000000000000000000" pitchFamily="2" charset="2"/>
              <a:buChar char="l"/>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首次同步近一个月发票数据，后续逐渐同步一年内日发票数据；</a:t>
            </a:r>
            <a:endPar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首先同步勾选发票列表，然后同步发票明细；</a:t>
            </a:r>
            <a:endPar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系统按税号自动同步发票数据，在发票数据没有缺失的前提下，如出现“等待同步”提示、同步发票进度条暂时停滞等情况，无需理会；</a:t>
            </a:r>
            <a:endPar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发票同步（自动同步、手工同步）频率为每月</a:t>
            </a:r>
            <a:r>
              <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rPr>
              <a:t>次。</a:t>
            </a:r>
            <a:endParaRPr lang="en-US" altLang="zh-CN" sz="200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170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a"/>
  <p:tag name="KSO_WM_UNIT_INDEX" val="1"/>
  <p:tag name="KSO_WM_UNIT_ID" val="custom20187308_1*a*1"/>
  <p:tag name="KSO_WM_UNIT_LAYERLEVEL" val="1"/>
  <p:tag name="KSO_WM_UNIT_VALUE" val="13"/>
  <p:tag name="KSO_WM_UNIT_ISCONTENTSTITLE" val="0"/>
  <p:tag name="KSO_WM_UNIT_HIGHLIGHT" val="0"/>
  <p:tag name="KSO_WM_UNIT_COMPATIBLE" val="0"/>
  <p:tag name="KSO_WM_UNIT_CLEAR" val="0"/>
  <p:tag name="KSO_WM_BEAUTIFY_FLAG" val="#wm#"/>
  <p:tag name="KSO_WM_UNIT_PRESET_TEXT" val="空白演示"/>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187308_4"/>
  <p:tag name="KSO_WM_SLIDE_TYPE" val="text"/>
  <p:tag name="KSO_WM_SLIDE_SUBTYPE" val="diag"/>
  <p:tag name="KSO_WM_SLIDE_ITEM_CNT" val="1"/>
  <p:tag name="KSO_WM_SLIDE_INDEX" val="4"/>
  <p:tag name="KSO_WM_SLIDE_SIZE" val="411.1*152.95"/>
  <p:tag name="KSO_WM_SLIDE_POSITION" val="197.675*188.225"/>
  <p:tag name="KSO_WM_TAG_VERSION" val="1.0"/>
  <p:tag name="KSO_WM_BEAUTIFY_FLAG" val="#wm#"/>
  <p:tag name="KSO_WM_TEMPLATE_CATEGORY" val="custom"/>
  <p:tag name="KSO_WM_TEMPLATE_INDEX" val="20187308"/>
  <p:tag name="KSO_WM_SLIDE_LAYOUT" val="a_l"/>
  <p:tag name="KSO_WM_SLIDE_LAYOUT_CNT" val="1_1"/>
  <p:tag name="KSO_WM_DIAGRAM_GROUP_CODE" val="l1-2"/>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308"/>
  <p:tag name="KSO_WM_TAG_VERSION" val="1.0"/>
  <p:tag name="KSO_WM_UNIT_TYPE" val="l_h_f"/>
  <p:tag name="KSO_WM_UNIT_INDEX" val="1_1_1"/>
  <p:tag name="KSO_WM_UNIT_ID" val="custom20187308_4*l_h_f*1_1_1"/>
  <p:tag name="KSO_WM_UNIT_LAYERLEVEL" val="1_1_1"/>
  <p:tag name="KSO_WM_UNIT_VALUE" val="66"/>
  <p:tag name="KSO_WM_UNIT_HIGHLIGHT" val="0"/>
  <p:tag name="KSO_WM_UNIT_COMPATIBLE" val="0"/>
  <p:tag name="KSO_WM_UNIT_CLEAR" val="0"/>
  <p:tag name="KSO_WM_BEAUTIFY_FLAG" val="#wm#"/>
  <p:tag name="KSO_WM_DIAGRAM_GROUP_CODE" val="l1-2"/>
  <p:tag name="KSO_WM_UNIT_PRESET_TEXT" val="Lorem ipsum dolor sit amet, consectetur adipisicing elit. Adjust the spacing to adapt to Chinese typesetting, use the reference line in PPT."/>
  <p:tag name="KSO_WM_UNIT_TEXT_FILL_FORE_SCHEMECOLOR_INDEX" val="13"/>
  <p:tag name="KSO_WM_UNIT_TEXT_FILL_TYPE" val="1"/>
  <p:tag name="KSO_WM_UNIT_USESOURCEFORMAT_APPLY" val="1"/>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1787</Words>
  <Application>Microsoft Office PowerPoint</Application>
  <PresentationFormat>宽屏</PresentationFormat>
  <Paragraphs>187</Paragraphs>
  <Slides>30</Slides>
  <Notes>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30</vt:i4>
      </vt:variant>
    </vt:vector>
  </HeadingPairs>
  <TitlesOfParts>
    <vt:vector size="42" baseType="lpstr">
      <vt:lpstr>Adobe Gothic Std B</vt:lpstr>
      <vt:lpstr>等线</vt:lpstr>
      <vt:lpstr>隶书</vt:lpstr>
      <vt:lpstr>宋体</vt:lpstr>
      <vt:lpstr>微软雅黑</vt:lpstr>
      <vt:lpstr>Arial</vt:lpstr>
      <vt:lpstr>Calibri</vt:lpstr>
      <vt:lpstr>Times New Roman</vt:lpstr>
      <vt:lpstr>Wingdings</vt:lpstr>
      <vt:lpstr>webwppDefTheme</vt:lpstr>
      <vt:lpstr>Office 主题​​</vt:lpstr>
      <vt:lpstr>默认主题</vt:lpstr>
      <vt:lpstr>PowerPoint 演示文稿</vt:lpstr>
      <vt:lpstr>关于中兴通</vt:lpstr>
      <vt:lpstr>红包派发</vt:lpstr>
      <vt:lpstr>欢迎大家积极转发分享，让更多人一起学习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讨论区可以提问交流哟</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微软用户</cp:lastModifiedBy>
  <cp:revision>159</cp:revision>
  <dcterms:created xsi:type="dcterms:W3CDTF">2021-10-28T04:04:09Z</dcterms:created>
  <dcterms:modified xsi:type="dcterms:W3CDTF">2021-12-09T04:21:52Z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